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0"/>
  </p:notesMasterIdLst>
  <p:handoutMasterIdLst>
    <p:handoutMasterId r:id="rId61"/>
  </p:handoutMasterIdLst>
  <p:sldIdLst>
    <p:sldId id="603" r:id="rId8"/>
    <p:sldId id="2654" r:id="rId9"/>
    <p:sldId id="739" r:id="rId10"/>
    <p:sldId id="2607" r:id="rId11"/>
    <p:sldId id="2663" r:id="rId12"/>
    <p:sldId id="2658" r:id="rId13"/>
    <p:sldId id="2611" r:id="rId14"/>
    <p:sldId id="2664" r:id="rId15"/>
    <p:sldId id="2665" r:id="rId16"/>
    <p:sldId id="2641" r:id="rId17"/>
    <p:sldId id="2655" r:id="rId18"/>
    <p:sldId id="2642" r:id="rId19"/>
    <p:sldId id="2666" r:id="rId20"/>
    <p:sldId id="2649" r:id="rId21"/>
    <p:sldId id="2667" r:id="rId22"/>
    <p:sldId id="2657" r:id="rId23"/>
    <p:sldId id="2643" r:id="rId24"/>
    <p:sldId id="2585" r:id="rId25"/>
    <p:sldId id="2644" r:id="rId26"/>
    <p:sldId id="2645" r:id="rId27"/>
    <p:sldId id="2646" r:id="rId28"/>
    <p:sldId id="2670" r:id="rId29"/>
    <p:sldId id="2668" r:id="rId30"/>
    <p:sldId id="2669" r:id="rId31"/>
    <p:sldId id="2673" r:id="rId32"/>
    <p:sldId id="2674" r:id="rId33"/>
    <p:sldId id="2675" r:id="rId34"/>
    <p:sldId id="2678" r:id="rId35"/>
    <p:sldId id="2677" r:id="rId36"/>
    <p:sldId id="2628" r:id="rId37"/>
    <p:sldId id="2650" r:id="rId38"/>
    <p:sldId id="2648" r:id="rId39"/>
    <p:sldId id="2682" r:id="rId40"/>
    <p:sldId id="2681" r:id="rId41"/>
    <p:sldId id="2683" r:id="rId42"/>
    <p:sldId id="2684" r:id="rId43"/>
    <p:sldId id="2640" r:id="rId44"/>
    <p:sldId id="2647" r:id="rId45"/>
    <p:sldId id="2629" r:id="rId46"/>
    <p:sldId id="2659" r:id="rId47"/>
    <p:sldId id="2660" r:id="rId48"/>
    <p:sldId id="2661" r:id="rId49"/>
    <p:sldId id="2662" r:id="rId50"/>
    <p:sldId id="2613" r:id="rId51"/>
    <p:sldId id="2679" r:id="rId52"/>
    <p:sldId id="2626" r:id="rId53"/>
    <p:sldId id="2680" r:id="rId54"/>
    <p:sldId id="2651" r:id="rId55"/>
    <p:sldId id="2652" r:id="rId56"/>
    <p:sldId id="2653" r:id="rId57"/>
    <p:sldId id="582" r:id="rId58"/>
    <p:sldId id="2676" r:id="rId5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15" autoAdjust="0"/>
    <p:restoredTop sz="96291" autoAdjust="0"/>
  </p:normalViewPr>
  <p:slideViewPr>
    <p:cSldViewPr snapToGrid="0" snapToObjects="1">
      <p:cViewPr>
        <p:scale>
          <a:sx n="100" d="100"/>
          <a:sy n="100" d="100"/>
        </p:scale>
        <p:origin x="1224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2024/6/20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link.zhihu.com/?target=https%3A//www.usenix.org/conference/osdi22/presentation/yu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decoder-only-transformers-the-workhorse" TargetMode="External"/><Relationship Id="rId2" Type="http://schemas.openxmlformats.org/officeDocument/2006/relationships/hyperlink" Target="https://cameronrwolfe.substack.com/p/language-model-training-and-inferenc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loud.tencent.com/developer/article/2327739" TargetMode="External"/><Relationship Id="rId4" Type="http://schemas.openxmlformats.org/officeDocument/2006/relationships/hyperlink" Target="https://towardsdatascience.com/transformers-explained-visually-part-2-how-it-works-step-by-step-b49fa4a64f3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seek-ai (DeepSeek)">
            <a:extLst>
              <a:ext uri="{FF2B5EF4-FFF2-40B4-BE49-F238E27FC236}">
                <a16:creationId xmlns:a16="http://schemas.microsoft.com/office/drawing/2014/main" id="{BCD55B20-4CAD-6F27-D5C0-858692CD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688" y="0"/>
            <a:ext cx="1269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0057" y="1081168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425" y="5564112"/>
            <a:ext cx="643926" cy="64392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379687" y="1791475"/>
            <a:ext cx="11188700" cy="3218983"/>
          </a:xfrm>
          <a:prstGeom prst="rect">
            <a:avLst/>
          </a:prstGeom>
          <a:solidFill>
            <a:srgbClr val="1D1D1A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大模型迎来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跳水降价潮</a:t>
            </a:r>
            <a:endParaRPr lang="zh-CN" altLang="en-US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9C86F0-08B0-0DB9-7FAF-7773C35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66127-421C-4A79-0A9B-E0B67400FF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日，阿里云宣布通义千问主力模型 </a:t>
            </a:r>
            <a:r>
              <a:rPr lang="en" altLang="zh-CN" dirty="0"/>
              <a:t>Qwen-Long</a:t>
            </a:r>
            <a:r>
              <a:rPr lang="zh-CN" altLang="en-US" dirty="0"/>
              <a:t> </a:t>
            </a:r>
            <a:r>
              <a:rPr lang="en" altLang="zh-CN" dirty="0"/>
              <a:t>API</a:t>
            </a:r>
            <a:r>
              <a:rPr lang="zh-CN" altLang="en-US" dirty="0"/>
              <a:t>输入价格从 </a:t>
            </a:r>
            <a:r>
              <a:rPr lang="en-US" altLang="zh-CN" dirty="0"/>
              <a:t>0.2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-US" dirty="0"/>
              <a:t> 降至 </a:t>
            </a:r>
            <a:r>
              <a:rPr lang="en-US" altLang="zh-CN" dirty="0"/>
              <a:t>0.005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" dirty="0"/>
              <a:t>，</a:t>
            </a:r>
            <a:r>
              <a:rPr lang="zh-CN" altLang="en-US" dirty="0"/>
              <a:t>降幅达 </a:t>
            </a:r>
            <a:r>
              <a:rPr lang="en-US" altLang="zh-CN" dirty="0"/>
              <a:t>97%</a:t>
            </a:r>
            <a:r>
              <a:rPr lang="zh-CN" altLang="en-US" dirty="0"/>
              <a:t>。降价后，通义千问的价格为</a:t>
            </a:r>
            <a:r>
              <a:rPr lang="en" altLang="zh-CN" dirty="0"/>
              <a:t>GPT-4</a:t>
            </a:r>
            <a:r>
              <a:rPr lang="zh-CN" altLang="en-US" dirty="0"/>
              <a:t> </a:t>
            </a:r>
            <a:r>
              <a:rPr lang="en-US" altLang="zh-CN" dirty="0"/>
              <a:t>1/400</a:t>
            </a:r>
            <a:r>
              <a:rPr lang="zh-CN" altLang="en-US" dirty="0"/>
              <a:t>。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DA10FE-2206-0913-70B2-7A3EAC0F1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" b="44815"/>
          <a:stretch/>
        </p:blipFill>
        <p:spPr bwMode="auto">
          <a:xfrm>
            <a:off x="824589" y="2502132"/>
            <a:ext cx="5072838" cy="38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0462F30-9C10-D6E2-BCFC-E7808412AA87}"/>
              </a:ext>
            </a:extLst>
          </p:cNvPr>
          <p:cNvGrpSpPr/>
          <p:nvPr/>
        </p:nvGrpSpPr>
        <p:grpSpPr>
          <a:xfrm>
            <a:off x="6315813" y="2526846"/>
            <a:ext cx="5128962" cy="3852948"/>
            <a:chOff x="6743983" y="3212757"/>
            <a:chExt cx="4182993" cy="314232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BEE3E0F-F95A-6D7F-4D6B-B1C508D56B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710" b="6289"/>
            <a:stretch/>
          </p:blipFill>
          <p:spPr bwMode="auto">
            <a:xfrm>
              <a:off x="6744535" y="3961483"/>
              <a:ext cx="4182441" cy="239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0CB805-0B60-59A7-4AC5-A0638C75F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6" b="76225"/>
            <a:stretch/>
          </p:blipFill>
          <p:spPr bwMode="auto">
            <a:xfrm>
              <a:off x="6743983" y="3212757"/>
              <a:ext cx="4182441" cy="75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37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id="{F37DAF20-AE88-127A-1059-4C49D774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7738CC2-D982-07E3-1F48-0E2395FE4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7427"/>
          <a:stretch/>
        </p:blipFill>
        <p:spPr bwMode="auto">
          <a:xfrm>
            <a:off x="612476" y="1334529"/>
            <a:ext cx="10971810" cy="48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3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2ED88B-DE1F-4B17-2371-1DFB8DA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第三波降价：免费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09184D-BBB1-5B78-DE5B-18FD82ABD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日，百度宣布其文心大模型 </a:t>
            </a:r>
            <a:r>
              <a:rPr lang="en-US" altLang="zh-CN" dirty="0"/>
              <a:t>Ernie</a:t>
            </a:r>
            <a:r>
              <a:rPr lang="zh-CN" altLang="en-US" dirty="0"/>
              <a:t> 两大主力模型 </a:t>
            </a:r>
            <a:r>
              <a:rPr lang="en" altLang="zh-CN" dirty="0"/>
              <a:t>ERNIE Speed</a:t>
            </a:r>
            <a:r>
              <a:rPr lang="zh-CN" altLang="en" dirty="0"/>
              <a:t>、</a:t>
            </a:r>
            <a:r>
              <a:rPr lang="en" altLang="zh-CN" dirty="0"/>
              <a:t>ERNIE Lite</a:t>
            </a:r>
            <a:r>
              <a:rPr lang="zh-CN" altLang="en-US" dirty="0"/>
              <a:t> 全面免费。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CFF286F-7307-4305-B396-7CA784BCE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958" r="5027" b="5093"/>
          <a:stretch/>
        </p:blipFill>
        <p:spPr bwMode="auto">
          <a:xfrm>
            <a:off x="6853881" y="2248930"/>
            <a:ext cx="4217773" cy="39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百度宣布文心大模型两大主力模型免费-和讯网">
            <a:extLst>
              <a:ext uri="{FF2B5EF4-FFF2-40B4-BE49-F238E27FC236}">
                <a16:creationId xmlns:a16="http://schemas.microsoft.com/office/drawing/2014/main" id="{1A0DE31B-86E4-C1A4-F4DF-E482BB98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6"/>
          <a:stretch/>
        </p:blipFill>
        <p:spPr bwMode="auto">
          <a:xfrm>
            <a:off x="664825" y="2178578"/>
            <a:ext cx="5394273" cy="41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7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2ED88B-DE1F-4B17-2371-1DFB8DA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第三波降价：免费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09184D-BBB1-5B78-DE5B-18FD82ABD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日，科大讯飞宣布其大模型 讯飞星火</a:t>
            </a:r>
            <a:r>
              <a:rPr lang="en" altLang="zh-CN" dirty="0"/>
              <a:t>Lite API</a:t>
            </a:r>
            <a:r>
              <a:rPr lang="zh-CN" altLang="en-US" dirty="0"/>
              <a:t>永久免费开放；</a:t>
            </a:r>
            <a:endParaRPr lang="en-US" altLang="zh-CN" dirty="0"/>
          </a:p>
          <a:p>
            <a:pPr algn="l"/>
            <a:r>
              <a:rPr lang="zh-CN" altLang="en-US" dirty="0"/>
              <a:t>腾讯云主力模型 混元</a:t>
            </a:r>
            <a:r>
              <a:rPr lang="en-US" altLang="zh-CN" dirty="0"/>
              <a:t>-</a:t>
            </a:r>
            <a:r>
              <a:rPr lang="en" altLang="zh-CN" dirty="0"/>
              <a:t>lite</a:t>
            </a:r>
            <a:r>
              <a:rPr lang="zh-CN" altLang="en-US" dirty="0"/>
              <a:t> 提升 </a:t>
            </a:r>
            <a:r>
              <a:rPr lang="en" altLang="zh-CN" dirty="0"/>
              <a:t>API</a:t>
            </a:r>
            <a:r>
              <a:rPr lang="zh-CN" altLang="en-US" dirty="0"/>
              <a:t> 输入输出总长度，并且也改为全面免费。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568431-41E2-35C7-5829-AB9C40AC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19" y="2669525"/>
            <a:ext cx="7623797" cy="3431100"/>
          </a:xfrm>
          <a:prstGeom prst="rect">
            <a:avLst/>
          </a:prstGeom>
        </p:spPr>
      </p:pic>
      <p:pic>
        <p:nvPicPr>
          <p:cNvPr id="10242" name="Picture 2" descr="腾讯混元大模型_献甫书屋">
            <a:extLst>
              <a:ext uri="{FF2B5EF4-FFF2-40B4-BE49-F238E27FC236}">
                <a16:creationId xmlns:a16="http://schemas.microsoft.com/office/drawing/2014/main" id="{7F775A66-0741-D809-1BCB-870D41FD0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r="59255" b="11980"/>
          <a:stretch/>
        </p:blipFill>
        <p:spPr bwMode="auto">
          <a:xfrm>
            <a:off x="8453353" y="2957383"/>
            <a:ext cx="3119775" cy="30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8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EE6E2-6550-F9CE-EDB5-6E928D3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大模型价格一览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F2BB89C-F454-04F2-131F-BFA731DA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88" y="1238774"/>
            <a:ext cx="5394965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7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EE6E2-6550-F9CE-EDB5-6E928D3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大模型价格一览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3055BD8-FAA1-45BA-498F-CB78EB4C1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4252" r="5583" b="3802"/>
          <a:stretch/>
        </p:blipFill>
        <p:spPr bwMode="auto">
          <a:xfrm>
            <a:off x="2085135" y="1392932"/>
            <a:ext cx="8026491" cy="49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7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ED83AE-B5BC-B326-E556-1E91F8DC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大模型客户增长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215A34-12B6-B12E-EA81-9D2E85A0B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05"/>
          <a:stretch/>
        </p:blipFill>
        <p:spPr>
          <a:xfrm>
            <a:off x="2382447" y="1393122"/>
            <a:ext cx="7445848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1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E6BA13-365E-E235-4C44-8AC5C9BC9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0" indent="-1371600">
              <a:buFont typeface="+mj-lt"/>
              <a:buAutoNum type="arabicPeriod" startAt="2"/>
            </a:pP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zh-CN" altLang="en-US" dirty="0"/>
              <a:t> 词元</a:t>
            </a:r>
          </a:p>
        </p:txBody>
      </p:sp>
    </p:spTree>
    <p:extLst>
      <p:ext uri="{BB962C8B-B14F-4D97-AF65-F5344CB8AC3E}">
        <p14:creationId xmlns:p14="http://schemas.microsoft.com/office/powerpoint/2010/main" val="53018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607ED-A157-8045-9979-CA4EE03A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Masked Multi Head Attention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39193A-1CA6-CE4E-B6B1-38996085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394" y="1268760"/>
            <a:ext cx="4104056" cy="5053686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D44CA88-1A95-B64D-A92E-C26A2EF1F8DB}"/>
              </a:ext>
            </a:extLst>
          </p:cNvPr>
          <p:cNvSpPr/>
          <p:nvPr/>
        </p:nvSpPr>
        <p:spPr>
          <a:xfrm>
            <a:off x="9502422" y="2253343"/>
            <a:ext cx="1407316" cy="2722063"/>
          </a:xfrm>
          <a:prstGeom prst="roundRect">
            <a:avLst>
              <a:gd name="adj" fmla="val 12465"/>
            </a:avLst>
          </a:prstGeom>
          <a:solidFill>
            <a:srgbClr val="00B0F0">
              <a:alpha val="29804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2C644C-E464-4341-91A4-CE6AA95C05FD}"/>
              </a:ext>
            </a:extLst>
          </p:cNvPr>
          <p:cNvSpPr/>
          <p:nvPr/>
        </p:nvSpPr>
        <p:spPr>
          <a:xfrm>
            <a:off x="454535" y="3093090"/>
            <a:ext cx="1720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Gill Sans MT" panose="020B0502020104020203" pitchFamily="34" charset="0"/>
              </a:rPr>
              <a:t>Inference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7BA0D-126E-4A4E-9459-25CBBCC1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1" y="3961357"/>
            <a:ext cx="8808788" cy="2028098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F8291E4B-F5E8-6DE0-5167-AB5AC12F3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201" y="1360170"/>
            <a:ext cx="7035193" cy="4994910"/>
          </a:xfrm>
        </p:spPr>
        <p:txBody>
          <a:bodyPr/>
          <a:lstStyle/>
          <a:p>
            <a:r>
              <a:rPr lang="zh-CN" altLang="en-US" dirty="0"/>
              <a:t>输入和输出资源消耗不同，导致输入计费针对用户向大模型提交请求数据进行计费，输出针对模型返回给用户输出结果进行计费。</a:t>
            </a:r>
          </a:p>
        </p:txBody>
      </p:sp>
    </p:spTree>
    <p:extLst>
      <p:ext uri="{BB962C8B-B14F-4D97-AF65-F5344CB8AC3E}">
        <p14:creationId xmlns:p14="http://schemas.microsoft.com/office/powerpoint/2010/main" val="144617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250622B-E4BA-710F-7425-D0363E97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Tokens</a:t>
            </a:r>
            <a:r>
              <a:rPr lang="zh-CN" altLang="en-US" dirty="0"/>
              <a:t> 词元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29B7D6-81B5-5D18-5F40-CB96C7C618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理解降价前，需要了解 </a:t>
            </a:r>
            <a:r>
              <a:rPr lang="en" altLang="zh-CN" dirty="0"/>
              <a:t>LLM API </a:t>
            </a:r>
            <a:r>
              <a:rPr lang="zh-CN" altLang="en-US" dirty="0"/>
              <a:t>定价核心单位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" altLang="zh-CN" dirty="0"/>
              <a:t>Token</a:t>
            </a:r>
            <a:r>
              <a:rPr lang="zh-CN" altLang="en-US" dirty="0"/>
              <a:t> 词元。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Token</a:t>
            </a:r>
            <a:r>
              <a:rPr lang="zh-CN" altLang="en-US" dirty="0"/>
              <a:t> 是 </a:t>
            </a:r>
            <a:r>
              <a:rPr lang="en" altLang="zh-CN" dirty="0"/>
              <a:t>LLMs </a:t>
            </a:r>
            <a:r>
              <a:rPr lang="zh-CN" altLang="en-US" dirty="0"/>
              <a:t>用于处理和生成语言的文本或代码的基本单元。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" altLang="zh-CN" dirty="0"/>
              <a:t>API </a:t>
            </a:r>
            <a:r>
              <a:rPr lang="zh-CN" altLang="en-US" dirty="0"/>
              <a:t>发送 </a:t>
            </a:r>
            <a:r>
              <a:rPr lang="en-US" altLang="zh-CN" dirty="0"/>
              <a:t>Prompt</a:t>
            </a:r>
            <a:r>
              <a:rPr lang="zh-CN" altLang="en-US" dirty="0"/>
              <a:t> 或者 </a:t>
            </a:r>
            <a:r>
              <a:rPr lang="en-US" altLang="zh-CN" dirty="0"/>
              <a:t>Query</a:t>
            </a:r>
            <a:r>
              <a:rPr lang="zh-CN" altLang="en-US" dirty="0"/>
              <a:t>时，将输入转化为 </a:t>
            </a:r>
            <a:r>
              <a:rPr lang="en-US" altLang="zh-CN" dirty="0"/>
              <a:t>T</a:t>
            </a:r>
            <a:r>
              <a:rPr lang="en" altLang="zh-CN" dirty="0"/>
              <a:t>o</a:t>
            </a:r>
            <a:r>
              <a:rPr lang="en-US" altLang="zh-CN" dirty="0"/>
              <a:t>ken</a:t>
            </a:r>
            <a:r>
              <a:rPr lang="zh-CN" altLang="en-US" dirty="0"/>
              <a:t> 作为大模型输入，并且输出的张量也会转换为 </a:t>
            </a:r>
            <a:r>
              <a:rPr lang="en-US" altLang="zh-CN" dirty="0"/>
              <a:t>Token</a:t>
            </a:r>
            <a:r>
              <a:rPr lang="zh-CN" altLang="en-US" dirty="0"/>
              <a:t> 再进行输出。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对于英文文本，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Token</a:t>
            </a:r>
            <a:r>
              <a:rPr lang="zh-CN" altLang="en-US" dirty="0"/>
              <a:t> 大约为 </a:t>
            </a:r>
            <a:r>
              <a:rPr lang="en-US" altLang="zh-CN" dirty="0"/>
              <a:t>4 </a:t>
            </a:r>
            <a:r>
              <a:rPr lang="zh-CN" altLang="en-US" dirty="0"/>
              <a:t>个字符或 </a:t>
            </a:r>
            <a:r>
              <a:rPr lang="en-US" altLang="zh-CN" dirty="0"/>
              <a:t>0.75 </a:t>
            </a:r>
            <a:r>
              <a:rPr lang="zh-CN" altLang="en-US" dirty="0"/>
              <a:t>个单词。对于中文，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-US" altLang="zh-CN" dirty="0"/>
              <a:t>Token</a:t>
            </a:r>
            <a:r>
              <a:rPr lang="zh-CN" altLang="en-US" dirty="0"/>
              <a:t> 大约为 </a:t>
            </a:r>
            <a:r>
              <a:rPr lang="en-US" altLang="zh-CN" dirty="0"/>
              <a:t>1.45</a:t>
            </a:r>
            <a:r>
              <a:rPr lang="zh-CN" altLang="en-US" dirty="0"/>
              <a:t> 个中文单词。标点符号、空格和特殊字符通常被计为单独的 </a:t>
            </a:r>
            <a:r>
              <a:rPr lang="en-US" altLang="zh-CN" dirty="0"/>
              <a:t>token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85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90AEF6-600D-3303-59C1-8F9A1AF54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不挣钱了  就是交个朋友</a:t>
            </a:r>
            <a:endParaRPr lang="en-US" altLang="zh-CN" sz="6600" dirty="0"/>
          </a:p>
          <a:p>
            <a:r>
              <a:rPr lang="zh-CN" altLang="en-US" sz="6600" dirty="0"/>
              <a:t>为行业发展做贡献！</a:t>
            </a:r>
          </a:p>
        </p:txBody>
      </p:sp>
    </p:spTree>
    <p:extLst>
      <p:ext uri="{BB962C8B-B14F-4D97-AF65-F5344CB8AC3E}">
        <p14:creationId xmlns:p14="http://schemas.microsoft.com/office/powerpoint/2010/main" val="14087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8862514-F402-6711-565A-B0557BF8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token?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46077-A1E1-4DB3-B06A-9E3B69220A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https://platform.openai.com/tokenizer</a:t>
            </a:r>
            <a:r>
              <a:rPr lang="zh-CN" altLang="en-US" dirty="0"/>
              <a:t>  </a:t>
            </a:r>
            <a:r>
              <a:rPr lang="en-US" altLang="zh-CN" dirty="0"/>
              <a:t>1 </a:t>
            </a:r>
            <a:r>
              <a:rPr lang="zh-CN" altLang="en-US" dirty="0"/>
              <a:t>个标记大约为 </a:t>
            </a:r>
            <a:r>
              <a:rPr lang="en-US" altLang="zh-CN" dirty="0"/>
              <a:t>4 </a:t>
            </a:r>
            <a:r>
              <a:rPr lang="zh-CN" altLang="en-US" dirty="0"/>
              <a:t>个字符或 </a:t>
            </a:r>
            <a:r>
              <a:rPr lang="en-US" altLang="zh-CN" dirty="0"/>
              <a:t>0.75 </a:t>
            </a:r>
            <a:r>
              <a:rPr lang="zh-CN" altLang="en-US" dirty="0"/>
              <a:t>个单词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62BF9-101B-F8C8-7F1D-0E05AEFA2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022392"/>
            <a:ext cx="5311098" cy="4356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AC18E0-3DDF-45B3-372A-F79B07028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030" y="2022393"/>
            <a:ext cx="5311098" cy="43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5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B91AB9E-CB2B-14D4-687E-DF5806F9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token?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F5A41-FC61-B866-1510-98ECDB90B2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https://platform.openai.com/tokenizer</a:t>
            </a:r>
            <a:r>
              <a:rPr lang="zh-CN" altLang="en-US" dirty="0"/>
              <a:t>  </a:t>
            </a:r>
            <a:r>
              <a:rPr lang="en-US" altLang="zh-CN" dirty="0"/>
              <a:t>1 </a:t>
            </a:r>
            <a:r>
              <a:rPr lang="zh-CN" altLang="en-US" dirty="0"/>
              <a:t>个标记大约为 </a:t>
            </a:r>
            <a:r>
              <a:rPr lang="en-US" altLang="zh-CN" dirty="0"/>
              <a:t>0.75 </a:t>
            </a:r>
            <a:r>
              <a:rPr lang="zh-CN" altLang="en-US" dirty="0"/>
              <a:t>个英文单词，</a:t>
            </a:r>
            <a:r>
              <a:rPr lang="en-US" altLang="zh-CN" dirty="0"/>
              <a:t> </a:t>
            </a:r>
            <a:r>
              <a:rPr lang="zh-CN" altLang="en-US" dirty="0"/>
              <a:t>为 </a:t>
            </a:r>
            <a:r>
              <a:rPr lang="en-US" altLang="zh-CN" dirty="0"/>
              <a:t>1.45</a:t>
            </a:r>
            <a:r>
              <a:rPr lang="zh-CN" altLang="en-US" dirty="0"/>
              <a:t> 个中文单词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3A96F-0505-409D-BC00-B64B5B01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63" y="2093263"/>
            <a:ext cx="5400000" cy="43508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B1C1A7-2164-4C6B-8AFF-F2ED7460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01" y="2030925"/>
            <a:ext cx="5400000" cy="44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E3CF2A-574B-4CB6-41C8-C59891F1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</a:t>
            </a:r>
            <a:r>
              <a:rPr lang="zh-CN" altLang="en-US" dirty="0"/>
              <a:t> 形象化理解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D9ED60-06AA-496F-D98C-18D034CB17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1 token ~= 4 chars in English</a:t>
            </a:r>
          </a:p>
          <a:p>
            <a:r>
              <a:rPr lang="en" altLang="zh-CN" dirty="0"/>
              <a:t>1 token ~= ¾ words </a:t>
            </a:r>
          </a:p>
          <a:p>
            <a:r>
              <a:rPr lang="en" altLang="zh-CN" dirty="0"/>
              <a:t>100 tokens ~= 75 words </a:t>
            </a:r>
          </a:p>
          <a:p>
            <a:pPr marL="0" indent="0">
              <a:buNone/>
            </a:pPr>
            <a:r>
              <a:rPr lang="zh-CN" altLang="en-US" dirty="0"/>
              <a:t>或者</a:t>
            </a:r>
            <a:endParaRPr lang="en-US" altLang="zh-CN" dirty="0"/>
          </a:p>
          <a:p>
            <a:r>
              <a:rPr lang="en-US" altLang="zh-CN" dirty="0"/>
              <a:t>1-2 </a:t>
            </a:r>
            <a:r>
              <a:rPr lang="zh-CN" altLang="en-US" dirty="0"/>
              <a:t>句子 </a:t>
            </a:r>
            <a:r>
              <a:rPr lang="en-US" altLang="zh-CN" dirty="0"/>
              <a:t>~= 30 </a:t>
            </a:r>
            <a:r>
              <a:rPr lang="en" altLang="zh-CN" dirty="0"/>
              <a:t>tokens </a:t>
            </a:r>
          </a:p>
          <a:p>
            <a:r>
              <a:rPr lang="en" altLang="zh-CN" dirty="0"/>
              <a:t>1 </a:t>
            </a:r>
            <a:r>
              <a:rPr lang="zh-CN" altLang="en-US" dirty="0"/>
              <a:t>段落 </a:t>
            </a:r>
            <a:r>
              <a:rPr lang="en-US" altLang="zh-CN" dirty="0"/>
              <a:t>~= 100 </a:t>
            </a:r>
            <a:r>
              <a:rPr lang="en" altLang="zh-CN" dirty="0"/>
              <a:t>tokens </a:t>
            </a:r>
          </a:p>
          <a:p>
            <a:r>
              <a:rPr lang="en" altLang="zh-CN" dirty="0"/>
              <a:t>1,500 </a:t>
            </a:r>
            <a:r>
              <a:rPr lang="zh-CN" altLang="en-US" dirty="0"/>
              <a:t>单词 </a:t>
            </a:r>
            <a:r>
              <a:rPr lang="en-US" altLang="zh-CN" dirty="0"/>
              <a:t>~= 2048 </a:t>
            </a:r>
            <a:r>
              <a:rPr lang="en" altLang="zh-CN" dirty="0"/>
              <a:t>tokens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46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972C11-5559-9A03-E3CB-92AE0216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tokenization</a:t>
            </a:r>
            <a:r>
              <a:rPr lang="zh-CN" altLang="en-US" dirty="0"/>
              <a:t> 的含义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4B6E64-07BC-B1F3-EF36-DCD57AC0B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将文本划分为不同 </a:t>
            </a:r>
            <a:r>
              <a:rPr lang="en" altLang="zh-CN" sz="1800" dirty="0"/>
              <a:t>token</a:t>
            </a:r>
            <a:r>
              <a:rPr lang="zh-CN" altLang="en-US" sz="1800" dirty="0"/>
              <a:t> 过程为 </a:t>
            </a:r>
            <a:r>
              <a:rPr lang="en" altLang="zh-CN" sz="1800" dirty="0"/>
              <a:t>tokenization</a:t>
            </a:r>
            <a:r>
              <a:rPr lang="zh-CN" altLang="en" sz="1800" dirty="0"/>
              <a:t>。</a:t>
            </a:r>
            <a:r>
              <a:rPr lang="en" altLang="zh-CN" sz="1800" dirty="0"/>
              <a:t>tokenization</a:t>
            </a:r>
            <a:r>
              <a:rPr lang="zh-CN" altLang="en-US" sz="1800" dirty="0"/>
              <a:t> 捕获文本含义和语法结构，将文本分割成由 </a:t>
            </a:r>
            <a:r>
              <a:rPr lang="en-US" altLang="zh-CN" sz="1800" dirty="0"/>
              <a:t>Token</a:t>
            </a:r>
            <a:r>
              <a:rPr lang="zh-CN" altLang="en-US" sz="1800" dirty="0"/>
              <a:t> 的组成。 </a:t>
            </a:r>
          </a:p>
        </p:txBody>
      </p:sp>
      <p:pic>
        <p:nvPicPr>
          <p:cNvPr id="13314" name="Picture 2" descr="图片">
            <a:extLst>
              <a:ext uri="{FF2B5EF4-FFF2-40B4-BE49-F238E27FC236}">
                <a16:creationId xmlns:a16="http://schemas.microsoft.com/office/drawing/2014/main" id="{C5AA5A10-9738-70F7-E30D-4818968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26" y="2155994"/>
            <a:ext cx="7942289" cy="41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1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3BD548-F353-1D7A-99ED-5B13288E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Tokenization</a:t>
            </a:r>
            <a:r>
              <a:rPr lang="zh-CN" altLang="en-US" dirty="0"/>
              <a:t> 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2BD37B-0B2E-028C-D54C-2F63FBA0E8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" altLang="zh-CN" sz="1600" dirty="0"/>
              <a:t>LLM </a:t>
            </a:r>
            <a:r>
              <a:rPr lang="zh-CN" altLang="en-US" sz="1600" dirty="0"/>
              <a:t>已经扩展了处理多语言和多模式输入的能力。为了适应这些数据的多样性，已经开发了专门的</a:t>
            </a:r>
            <a:r>
              <a:rPr lang="en" altLang="zh-CN" sz="1600" dirty="0"/>
              <a:t>tokenization</a:t>
            </a:r>
            <a:r>
              <a:rPr lang="zh-CN" altLang="en-US" sz="1600" dirty="0"/>
              <a:t>方法。通过利用特定语言的</a:t>
            </a:r>
            <a:r>
              <a:rPr lang="en" altLang="zh-CN" sz="1600" dirty="0"/>
              <a:t>token</a:t>
            </a:r>
            <a:r>
              <a:rPr lang="zh-CN" altLang="en-US" sz="1600" dirty="0"/>
              <a:t>或子词技术，多语言标记在一个模型中处理多种语言。多模态标记将文本与其他模式</a:t>
            </a:r>
            <a:r>
              <a:rPr lang="en-US" altLang="zh-CN" sz="1600" dirty="0"/>
              <a:t>(</a:t>
            </a:r>
            <a:r>
              <a:rPr lang="zh-CN" altLang="en-US" sz="1600" dirty="0"/>
              <a:t>如图像或音频</a:t>
            </a:r>
            <a:r>
              <a:rPr lang="en-US" altLang="zh-CN" sz="1600" dirty="0"/>
              <a:t>)</a:t>
            </a:r>
            <a:r>
              <a:rPr lang="zh-CN" altLang="en-US" sz="1600" dirty="0"/>
              <a:t>结合起来，使用融合或连接等技术来有效地表示不同的数据源。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581BB37-3E4A-AA52-97C6-444BB46F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85652"/>
              </p:ext>
            </p:extLst>
          </p:nvPr>
        </p:nvGraphicFramePr>
        <p:xfrm>
          <a:off x="913379" y="2824004"/>
          <a:ext cx="10361500" cy="3291048"/>
        </p:xfrm>
        <a:graphic>
          <a:graphicData uri="http://schemas.openxmlformats.org/drawingml/2006/table">
            <a:tbl>
              <a:tblPr/>
              <a:tblGrid>
                <a:gridCol w="2229871">
                  <a:extLst>
                    <a:ext uri="{9D8B030D-6E8A-4147-A177-3AD203B41FA5}">
                      <a16:colId xmlns:a16="http://schemas.microsoft.com/office/drawing/2014/main" val="1968495401"/>
                    </a:ext>
                  </a:extLst>
                </a:gridCol>
                <a:gridCol w="8131629">
                  <a:extLst>
                    <a:ext uri="{9D8B030D-6E8A-4147-A177-3AD203B41FA5}">
                      <a16:colId xmlns:a16="http://schemas.microsoft.com/office/drawing/2014/main" val="2305569342"/>
                    </a:ext>
                  </a:extLst>
                </a:gridCol>
              </a:tblGrid>
              <a:tr h="822762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分词方法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典型模型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489394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BPE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GPT, GPT-2, GPT-J, GPT-Neo,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RoBERTa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BART,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LLaMA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ChatGLM-6B,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Baichuan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72542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WordPiece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BERT,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DistilBERT，MobileBERT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615621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Unigram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AlBERT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T5,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mBART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XLNet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80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61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160230-3EFC-BCEC-645F-2A03742B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A3897418-4740-FA1A-807F-8FA15DEB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0" y="1306009"/>
            <a:ext cx="10098881" cy="499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1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0558B0-AD01-BC2F-7F1E-C893FB8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49F70A5-7335-083E-0E27-D45847EA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25" y="1368334"/>
            <a:ext cx="7942511" cy="49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77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B3D0BAA-3385-0D5A-742E-9A26B439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2F2C685-06A2-9D30-9EC7-85C991DA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28" y="1335485"/>
            <a:ext cx="5231774" cy="50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80E70549-91C8-1E19-8356-7A183A2FD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8620" y="2222210"/>
            <a:ext cx="5004710" cy="323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0034ED79-14E5-AD8B-252C-5AF13487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64" y="2055360"/>
            <a:ext cx="1411742" cy="6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6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68B68-3AA7-28BB-B3DE-0CBDAA7B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MLM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735340-D1D0-B34B-6F98-AE72DEAE3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981748"/>
            <a:ext cx="11174945" cy="3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68B68-3AA7-28BB-B3DE-0CBDAA7B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MLM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8D5CD-9088-2D24-BA83-B1BDB18A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953363"/>
            <a:ext cx="11108742" cy="38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大模型降价潮：</a:t>
            </a:r>
            <a:r>
              <a:rPr lang="zh-CN" altLang="en-US" sz="2400" dirty="0">
                <a:latin typeface="Gill Sans MT" panose="020B0502020104020203" pitchFamily="34" charset="0"/>
              </a:rPr>
              <a:t>最新 </a:t>
            </a:r>
            <a:r>
              <a:rPr lang="en-US" altLang="zh-CN" sz="2400" dirty="0">
                <a:latin typeface="Gill Sans MT" panose="020B0502020104020203" pitchFamily="34" charset="0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</a:rPr>
              <a:t> 大模型降价对比介绍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降价技术分析：</a:t>
            </a:r>
            <a:r>
              <a:rPr lang="en-US" altLang="zh-CN" sz="2400" dirty="0">
                <a:latin typeface="Gill Sans MT" panose="020B0502020104020203" pitchFamily="34" charset="0"/>
              </a:rPr>
              <a:t>MOE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KVCache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低精度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MLA</a:t>
            </a:r>
            <a:r>
              <a:rPr lang="zh-CN" altLang="en-US" sz="2400" dirty="0">
                <a:latin typeface="Gill Sans MT" panose="020B0502020104020203" pitchFamily="34" charset="0"/>
              </a:rPr>
              <a:t> 推理提速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看大模型降价趋势：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3"/>
            </a:pPr>
            <a:r>
              <a:rPr lang="zh-CN" altLang="en-US" sz="9600" dirty="0">
                <a:latin typeface="Gill Sans MT" panose="020B0502020104020203" pitchFamily="34" charset="0"/>
              </a:rPr>
              <a:t> 降价技术分析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6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331C34-1106-85FC-E675-DC61EFD0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降价技术分析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495DF8-7747-671E-8B44-2C0990FE56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算力未升级情况下，大模型价格战，得益于架构创新、推理优化、系统升级以及推理集群计算架构改进等多方面努力，让大模型推理成本实现了显著的下降。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目前，算法框架的创新主要沿着两条路径发展：轻量化和线性化。</a:t>
            </a:r>
          </a:p>
        </p:txBody>
      </p:sp>
    </p:spTree>
    <p:extLst>
      <p:ext uri="{BB962C8B-B14F-4D97-AF65-F5344CB8AC3E}">
        <p14:creationId xmlns:p14="http://schemas.microsoft.com/office/powerpoint/2010/main" val="63315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D34962-1917-BE40-3C36-6D811616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73D5EF-3597-8C3E-2A4E-0AC55BEF4B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MHA</a:t>
            </a:r>
            <a:r>
              <a:rPr lang="zh-CN" altLang="en-US" dirty="0"/>
              <a:t> </a:t>
            </a:r>
            <a:r>
              <a:rPr lang="en" altLang="zh-CN" dirty="0"/>
              <a:t>KV</a:t>
            </a:r>
            <a:r>
              <a:rPr lang="zh-CN" altLang="en-US" dirty="0"/>
              <a:t> 被映射到为和 </a:t>
            </a:r>
            <a:r>
              <a:rPr lang="en" altLang="zh-CN" dirty="0"/>
              <a:t>Q</a:t>
            </a:r>
            <a:r>
              <a:rPr lang="zh-CN" altLang="en-US" dirty="0"/>
              <a:t> 相同维度里，推理时需要保存大量 </a:t>
            </a:r>
            <a:r>
              <a:rPr lang="en" altLang="zh-CN" dirty="0"/>
              <a:t>KV</a:t>
            </a:r>
            <a:r>
              <a:rPr lang="zh-CN" altLang="en" dirty="0"/>
              <a:t>。</a:t>
            </a:r>
            <a:r>
              <a:rPr lang="en" altLang="zh-CN" dirty="0"/>
              <a:t>MLA</a:t>
            </a:r>
            <a:r>
              <a:rPr lang="zh-CN" altLang="en-US" dirty="0"/>
              <a:t> 本质是：</a:t>
            </a:r>
            <a:r>
              <a:rPr lang="en" altLang="zh-CN" dirty="0"/>
              <a:t>KV Cache</a:t>
            </a:r>
            <a:r>
              <a:rPr lang="zh-CN" altLang="en-US" dirty="0"/>
              <a:t> 低秩分解。将 </a:t>
            </a:r>
            <a:r>
              <a:rPr lang="en" altLang="zh-CN" dirty="0"/>
              <a:t>KV</a:t>
            </a:r>
            <a:r>
              <a:rPr lang="zh-CN" altLang="en-US" dirty="0"/>
              <a:t> 映射到较小维度里，再映射回 </a:t>
            </a:r>
            <a:r>
              <a:rPr lang="en" altLang="zh-CN" dirty="0"/>
              <a:t>Q</a:t>
            </a:r>
            <a:r>
              <a:rPr lang="zh-CN" altLang="en-US" dirty="0"/>
              <a:t> 相同维度，保证了推理过程中只需要保存较小维度的</a:t>
            </a:r>
            <a:r>
              <a:rPr lang="en" altLang="zh-CN" dirty="0"/>
              <a:t>KV</a:t>
            </a:r>
            <a:r>
              <a:rPr lang="zh-CN" altLang="en-US" dirty="0"/>
              <a:t>值。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FB8631-D1B3-C2AF-5BBF-3410D2C1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21" y="2638805"/>
            <a:ext cx="7978299" cy="37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1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A1B72D4-841D-8D26-C7DB-55EEF2E2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00443B0-EFBF-889B-3C54-9AA2666D95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" altLang="zh-CN" dirty="0" err="1"/>
              <a:t>RoPE</a:t>
            </a:r>
            <a:r>
              <a:rPr lang="zh-CN" altLang="en-US" dirty="0"/>
              <a:t> 会给每个不同位置 </a:t>
            </a:r>
            <a:r>
              <a:rPr lang="en" altLang="zh-CN" dirty="0"/>
              <a:t>token</a:t>
            </a:r>
            <a:r>
              <a:rPr lang="zh-CN" altLang="en-US" dirty="0"/>
              <a:t> </a:t>
            </a:r>
            <a:r>
              <a:rPr lang="en" altLang="zh-CN" dirty="0"/>
              <a:t>QK</a:t>
            </a:r>
            <a:r>
              <a:rPr lang="zh-CN" altLang="en-US" dirty="0"/>
              <a:t> 向量执行矩阵变换，这这会打乱 </a:t>
            </a:r>
            <a:r>
              <a:rPr lang="en" altLang="zh-CN" dirty="0"/>
              <a:t>MLA</a:t>
            </a:r>
            <a:r>
              <a:rPr lang="zh-CN" altLang="en-US" dirty="0"/>
              <a:t> 中矩阵融合操作，</a:t>
            </a:r>
            <a:r>
              <a:rPr lang="en" altLang="zh-CN" dirty="0"/>
              <a:t>DeepSeek-V2</a:t>
            </a:r>
            <a:r>
              <a:rPr lang="zh-CN" altLang="en-US" dirty="0"/>
              <a:t> 单独在一个较小维度 </a:t>
            </a:r>
            <a:r>
              <a:rPr lang="en" altLang="zh-CN" dirty="0"/>
              <a:t>QK</a:t>
            </a:r>
            <a:r>
              <a:rPr lang="zh-CN" altLang="en-US" dirty="0"/>
              <a:t> </a:t>
            </a:r>
            <a:r>
              <a:rPr lang="zh-CN" altLang="en" dirty="0"/>
              <a:t>执行</a:t>
            </a:r>
            <a:r>
              <a:rPr lang="zh-CN" altLang="en-US" dirty="0"/>
              <a:t> </a:t>
            </a:r>
            <a:r>
              <a:rPr lang="en" altLang="zh-CN" dirty="0" err="1"/>
              <a:t>RoPE</a:t>
            </a:r>
            <a:r>
              <a:rPr lang="zh-CN" altLang="en-US" dirty="0"/>
              <a:t>，相当于在 </a:t>
            </a:r>
            <a:r>
              <a:rPr lang="en" altLang="zh-CN" dirty="0"/>
              <a:t>MLA</a:t>
            </a:r>
            <a:r>
              <a:rPr lang="zh-CN" altLang="en-US" dirty="0"/>
              <a:t> 保留 </a:t>
            </a:r>
            <a:r>
              <a:rPr lang="en" altLang="zh-CN" dirty="0"/>
              <a:t>MHA</a:t>
            </a:r>
            <a:r>
              <a:rPr lang="zh-CN" altLang="en-US" dirty="0"/>
              <a:t> 计算。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95C821-5E82-56A9-04E0-97CE51EF0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2638805"/>
            <a:ext cx="7978299" cy="37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2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B4FCEF-403A-F85E-2879-0EDD49C8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019544-9AA2-36BA-5736-30EC085BD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69" y="2506538"/>
            <a:ext cx="10146023" cy="3691448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5F6D243-191E-65E0-6F01-E8EAE7416A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专家分割：</a:t>
            </a:r>
            <a:r>
              <a:rPr lang="en" altLang="zh-CN" dirty="0"/>
              <a:t>DeepSeek</a:t>
            </a:r>
            <a:r>
              <a:rPr lang="zh-CN" altLang="en-US" dirty="0"/>
              <a:t> 将专家分割更细粒度，同时包含共享专家 </a:t>
            </a:r>
            <a:r>
              <a:rPr lang="en-US" altLang="zh-CN" dirty="0"/>
              <a:t>SE</a:t>
            </a:r>
            <a:r>
              <a:rPr lang="zh-CN" altLang="en-US" dirty="0"/>
              <a:t> 和路由专家 </a:t>
            </a:r>
            <a:r>
              <a:rPr lang="en-US" altLang="zh-CN" dirty="0"/>
              <a:t>RE</a:t>
            </a:r>
            <a:r>
              <a:rPr lang="zh-CN" altLang="en-US" dirty="0"/>
              <a:t>。</a:t>
            </a:r>
            <a:r>
              <a:rPr lang="en-US" altLang="zh-CN" dirty="0"/>
              <a:t>SE</a:t>
            </a:r>
            <a:r>
              <a:rPr lang="zh-CN" altLang="en-US" dirty="0"/>
              <a:t> 用于减少路由专家之间知识冗余，</a:t>
            </a:r>
            <a:r>
              <a:rPr lang="en-US" altLang="zh-CN" dirty="0"/>
              <a:t>RE</a:t>
            </a:r>
            <a:r>
              <a:rPr lang="zh-CN" altLang="en-US" dirty="0"/>
              <a:t> 负责特定任务或数据。有助于提高模型整体效率和性能。</a:t>
            </a:r>
          </a:p>
        </p:txBody>
      </p:sp>
    </p:spTree>
    <p:extLst>
      <p:ext uri="{BB962C8B-B14F-4D97-AF65-F5344CB8AC3E}">
        <p14:creationId xmlns:p14="http://schemas.microsoft.com/office/powerpoint/2010/main" val="79900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1774C4-05A2-E1EB-3811-3F97378E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13" y="4165149"/>
            <a:ext cx="9488736" cy="2134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315D68-032C-A16C-AF0E-2C3C8C05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02" y="1344504"/>
            <a:ext cx="9488738" cy="2696693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BDE0325A-2D44-513D-A0B3-517D22E5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26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zh-CN" dirty="0"/>
              <a:t>Naive batching / static batching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4560" y="1360170"/>
            <a:ext cx="5582548" cy="4994910"/>
          </a:xfrm>
        </p:spPr>
        <p:txBody>
          <a:bodyPr/>
          <a:lstStyle/>
          <a:p>
            <a:r>
              <a:rPr lang="en" altLang="zh-CN" dirty="0"/>
              <a:t>Batching </a:t>
            </a:r>
            <a:r>
              <a:rPr lang="zh-CN" altLang="en-US" dirty="0"/>
              <a:t>是提高推理性能常用做法，但在 </a:t>
            </a:r>
            <a:r>
              <a:rPr lang="en" altLang="zh-CN" dirty="0"/>
              <a:t>LLM </a:t>
            </a:r>
            <a:r>
              <a:rPr lang="zh-CN" altLang="en-US" dirty="0"/>
              <a:t>推理场景中，一个 </a:t>
            </a:r>
            <a:r>
              <a:rPr lang="en" altLang="zh-CN" dirty="0"/>
              <a:t>batch </a:t>
            </a:r>
            <a:r>
              <a:rPr lang="zh-CN" altLang="en-US" dirty="0"/>
              <a:t>中每个 </a:t>
            </a:r>
            <a:r>
              <a:rPr lang="en" altLang="zh-CN" dirty="0"/>
              <a:t>request </a:t>
            </a:r>
            <a:r>
              <a:rPr lang="zh-CN" altLang="en-US" dirty="0"/>
              <a:t>输出长度无法预测。</a:t>
            </a:r>
            <a:endParaRPr lang="en-US" altLang="zh-CN" dirty="0"/>
          </a:p>
          <a:p>
            <a:r>
              <a:rPr lang="zh-CN" altLang="en-US" dirty="0"/>
              <a:t>按照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" altLang="zh-CN" dirty="0"/>
              <a:t>batching</a:t>
            </a:r>
            <a:r>
              <a:rPr lang="zh-CN" altLang="en-US" dirty="0"/>
              <a:t>，</a:t>
            </a:r>
            <a:r>
              <a:rPr lang="en" altLang="zh-CN" dirty="0"/>
              <a:t>batch</a:t>
            </a:r>
            <a:r>
              <a:rPr lang="zh-CN" altLang="en-US" dirty="0"/>
              <a:t> 时延取决于 </a:t>
            </a:r>
            <a:r>
              <a:rPr lang="en" altLang="zh-CN" dirty="0"/>
              <a:t>request </a:t>
            </a:r>
            <a:r>
              <a:rPr lang="zh-CN" altLang="en-US" dirty="0"/>
              <a:t>中输出最长的。</a:t>
            </a:r>
            <a:endParaRPr lang="en-US" altLang="zh-CN" dirty="0"/>
          </a:p>
          <a:p>
            <a:r>
              <a:rPr lang="zh-CN" altLang="en-US" dirty="0"/>
              <a:t>因此，虽然输出较短 </a:t>
            </a:r>
            <a:r>
              <a:rPr lang="en" altLang="zh-CN" dirty="0"/>
              <a:t>request </a:t>
            </a:r>
            <a:r>
              <a:rPr lang="zh-CN" altLang="en-US" dirty="0"/>
              <a:t>已经结束，但是并未释放计算资源，其时延与输出最长的那个 </a:t>
            </a:r>
            <a:r>
              <a:rPr lang="en" altLang="zh-CN" dirty="0"/>
              <a:t>sample/request </a:t>
            </a:r>
            <a:r>
              <a:rPr lang="zh-CN" altLang="en-US" dirty="0"/>
              <a:t>时延相同。</a:t>
            </a:r>
            <a:endParaRPr lang="en-US" altLang="zh-CN" dirty="0"/>
          </a:p>
        </p:txBody>
      </p:sp>
      <p:pic>
        <p:nvPicPr>
          <p:cNvPr id="1026" name="Picture 2" descr="Technical Brief - NVIDIA Docs">
            <a:extLst>
              <a:ext uri="{FF2B5EF4-FFF2-40B4-BE49-F238E27FC236}">
                <a16:creationId xmlns:a16="http://schemas.microsoft.com/office/drawing/2014/main" id="{782D7070-EA19-0B10-769A-428BE6FCA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5630" r="3861" b="2519"/>
          <a:stretch/>
        </p:blipFill>
        <p:spPr bwMode="auto">
          <a:xfrm>
            <a:off x="677178" y="1219200"/>
            <a:ext cx="5119313" cy="51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56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In-Flight Batching</a:t>
            </a:r>
            <a:r>
              <a:rPr lang="en-US" altLang="zh-CN" dirty="0"/>
              <a:t>/C</a:t>
            </a:r>
            <a:r>
              <a:rPr lang="en" altLang="zh-CN" dirty="0" err="1"/>
              <a:t>ontinuous</a:t>
            </a:r>
            <a:r>
              <a:rPr lang="en" altLang="zh-CN" dirty="0"/>
              <a:t> </a:t>
            </a:r>
            <a:r>
              <a:rPr lang="en-US" altLang="zh-CN" dirty="0"/>
              <a:t>B</a:t>
            </a:r>
            <a:r>
              <a:rPr lang="en" altLang="zh-CN" dirty="0" err="1"/>
              <a:t>atching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4560" y="1360170"/>
            <a:ext cx="5582548" cy="4994910"/>
          </a:xfrm>
        </p:spPr>
        <p:txBody>
          <a:bodyPr/>
          <a:lstStyle/>
          <a:p>
            <a:r>
              <a:rPr lang="en" altLang="zh-CN" dirty="0"/>
              <a:t>In-flight batching </a:t>
            </a:r>
            <a:r>
              <a:rPr lang="zh-CN" altLang="en-US" dirty="0"/>
              <a:t>在已经结束 </a:t>
            </a:r>
            <a:r>
              <a:rPr lang="en" altLang="zh-CN" dirty="0"/>
              <a:t>request </a:t>
            </a:r>
            <a:r>
              <a:rPr lang="zh-CN" altLang="en-US" dirty="0"/>
              <a:t>处插入新的 </a:t>
            </a:r>
            <a:r>
              <a:rPr lang="en" altLang="zh-CN" dirty="0"/>
              <a:t>request</a:t>
            </a:r>
            <a:r>
              <a:rPr lang="zh-CN" altLang="en" dirty="0"/>
              <a:t>。</a:t>
            </a:r>
            <a:r>
              <a:rPr lang="zh-CN" altLang="en-US" dirty="0"/>
              <a:t>实现迭代级调度，其中批量大小由每次迭代决定。不但减少 </a:t>
            </a:r>
            <a:r>
              <a:rPr lang="en" altLang="zh-CN" dirty="0"/>
              <a:t>request </a:t>
            </a:r>
            <a:r>
              <a:rPr lang="zh-CN" altLang="en-US" dirty="0"/>
              <a:t>延时，避免资源浪费问题，同时提升整个系统吞吐。</a:t>
            </a:r>
            <a:endParaRPr lang="en-US" altLang="zh-CN" dirty="0"/>
          </a:p>
          <a:p>
            <a:r>
              <a:rPr lang="en-US" altLang="zh-CN" dirty="0"/>
              <a:t>pre-padding</a:t>
            </a:r>
            <a:r>
              <a:rPr lang="zh-CN" altLang="en-US" dirty="0"/>
              <a:t> 需要计算，并且与生成阶段计算模式不同，所以不能轻易与 </a:t>
            </a:r>
            <a:r>
              <a:rPr lang="en-US" altLang="zh-CN" dirty="0"/>
              <a:t>Token</a:t>
            </a:r>
            <a:r>
              <a:rPr lang="zh-CN" altLang="en-US" dirty="0"/>
              <a:t> 生成进行 </a:t>
            </a:r>
            <a:r>
              <a:rPr lang="en-US" altLang="zh-CN" dirty="0"/>
              <a:t>batching</a:t>
            </a:r>
            <a:r>
              <a:rPr lang="zh-CN" altLang="en-US" dirty="0"/>
              <a:t>。</a:t>
            </a:r>
            <a:r>
              <a:rPr lang="en" altLang="zh-CN" dirty="0"/>
              <a:t>In-flight batching</a:t>
            </a:r>
            <a:r>
              <a:rPr lang="zh-CN" altLang="en-US" dirty="0"/>
              <a:t> 通过超参数管理等待预填充请求和等待序列结束标记的比例。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sz="1200" dirty="0">
                <a:hlinkClick r:id="rId2"/>
              </a:rPr>
              <a:t>Orca: A Distributed Serving System for Transformer-Based Generative Models</a:t>
            </a:r>
            <a:endParaRPr lang="zh-CN" altLang="en-US" sz="1200" dirty="0"/>
          </a:p>
        </p:txBody>
      </p:sp>
      <p:pic>
        <p:nvPicPr>
          <p:cNvPr id="1026" name="Picture 2" descr="Technical Brief - NVIDIA Docs">
            <a:extLst>
              <a:ext uri="{FF2B5EF4-FFF2-40B4-BE49-F238E27FC236}">
                <a16:creationId xmlns:a16="http://schemas.microsoft.com/office/drawing/2014/main" id="{782D7070-EA19-0B10-769A-428BE6FCA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5630" r="3861" b="2519"/>
          <a:stretch/>
        </p:blipFill>
        <p:spPr bwMode="auto">
          <a:xfrm>
            <a:off x="677178" y="1219200"/>
            <a:ext cx="5119313" cy="51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4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68406F-5EB0-DA5E-A924-20E52D73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KV Cache</a:t>
            </a:r>
            <a:endParaRPr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F5344344-69F7-97E7-A4A1-E75463653B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0" y="1360488"/>
            <a:ext cx="8886610" cy="4994275"/>
          </a:xfrm>
        </p:spPr>
      </p:pic>
    </p:spTree>
    <p:extLst>
      <p:ext uri="{BB962C8B-B14F-4D97-AF65-F5344CB8AC3E}">
        <p14:creationId xmlns:p14="http://schemas.microsoft.com/office/powerpoint/2010/main" val="30538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4"/>
            </a:pPr>
            <a:r>
              <a:rPr lang="zh-CN" altLang="en-US" dirty="0">
                <a:latin typeface="Gill Sans MT" panose="020B0502020104020203" pitchFamily="34" charset="0"/>
              </a:rPr>
              <a:t> 看大模型趋势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1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0" indent="-1371600">
              <a:buAutoNum type="arabicPeriod"/>
            </a:pPr>
            <a:r>
              <a:rPr lang="zh-CN" altLang="en-US" sz="9600" dirty="0">
                <a:latin typeface="Gill Sans MT" panose="020B0502020104020203" pitchFamily="34" charset="0"/>
              </a:rPr>
              <a:t> 大模型降价潮</a:t>
            </a:r>
            <a:endParaRPr lang="en-US" altLang="zh-CN" sz="9600" dirty="0">
              <a:latin typeface="Gill Sans MT" panose="020B0502020104020203" pitchFamily="34" charset="0"/>
            </a:endParaRPr>
          </a:p>
          <a:p>
            <a:r>
              <a:rPr lang="zh-CN" altLang="en-US" sz="5400" b="1" i="0" dirty="0">
                <a:effectLst/>
                <a:latin typeface="-apple-system"/>
              </a:rPr>
              <a:t>百模大战：你降价、我免费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2C5F271-4699-F1B1-C3FC-E92F7AB3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本轮价格战思考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54E56-8318-865B-1979-A48FD07EB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为什么会降价？</a:t>
            </a:r>
            <a:r>
              <a:rPr lang="zh-CN" altLang="en-US" sz="2000" dirty="0"/>
              <a:t>（爆发原因）</a:t>
            </a:r>
            <a:endParaRPr lang="en-US" altLang="zh-CN" sz="2000" dirty="0"/>
          </a:p>
          <a:p>
            <a:r>
              <a:rPr lang="zh-CN" altLang="en-US" b="1" dirty="0"/>
              <a:t>为什么现在降价？</a:t>
            </a:r>
            <a:r>
              <a:rPr lang="zh-CN" altLang="en-US" sz="2000" dirty="0"/>
              <a:t>（</a:t>
            </a:r>
            <a:r>
              <a:rPr lang="en-US" altLang="zh-CN" sz="2000" dirty="0"/>
              <a:t>24 </a:t>
            </a:r>
            <a:r>
              <a:rPr lang="zh-CN" altLang="en-US" sz="2000" dirty="0"/>
              <a:t>年年中）</a:t>
            </a:r>
            <a:endParaRPr lang="en-US" altLang="zh-CN" sz="2000" dirty="0"/>
          </a:p>
          <a:p>
            <a:r>
              <a:rPr lang="zh-CN" altLang="en-US" b="1" dirty="0"/>
              <a:t>为什么降价这么多？</a:t>
            </a:r>
            <a:r>
              <a:rPr lang="zh-CN" altLang="en-US" sz="2000" dirty="0"/>
              <a:t>（小规模大模型接近免费）</a:t>
            </a:r>
            <a:endParaRPr lang="en-US" altLang="zh-CN" sz="2000" dirty="0"/>
          </a:p>
          <a:p>
            <a:r>
              <a:rPr lang="zh-CN" altLang="en-US" b="1" dirty="0"/>
              <a:t>是否还会继续降价？</a:t>
            </a:r>
            <a:r>
              <a:rPr lang="zh-CN" altLang="en-US" sz="2000" dirty="0"/>
              <a:t>（继续降价的空间）</a:t>
            </a:r>
            <a:endParaRPr lang="en-US" altLang="zh-CN" sz="2000" dirty="0"/>
          </a:p>
          <a:p>
            <a:r>
              <a:rPr lang="zh-CN" altLang="en-US" b="1" dirty="0"/>
              <a:t>对行业的影响？</a:t>
            </a:r>
            <a:r>
              <a:rPr lang="zh-CN" altLang="en-US" sz="2000" dirty="0"/>
              <a:t>（算力芯片厂商、应用、大模型提供商）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57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5B0003F-AD14-7234-8D5C-4533A0C5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降价潮跟随国外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D2F2C58-5B16-D875-065D-D43C417E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6651" y="1360170"/>
            <a:ext cx="3970457" cy="4994910"/>
          </a:xfrm>
        </p:spPr>
        <p:txBody>
          <a:bodyPr/>
          <a:lstStyle/>
          <a:p>
            <a:r>
              <a:rPr lang="en-US" altLang="zh-CN" dirty="0"/>
              <a:t>OpenAI</a:t>
            </a:r>
            <a:r>
              <a:rPr lang="zh-CN" altLang="en-US" dirty="0"/>
              <a:t> 过去一年降价</a:t>
            </a:r>
            <a:r>
              <a:rPr lang="en-US" altLang="zh-CN" dirty="0"/>
              <a:t>4 </a:t>
            </a:r>
            <a:r>
              <a:rPr lang="zh-CN" altLang="en-US" dirty="0"/>
              <a:t>次，模型序列 </a:t>
            </a:r>
            <a:r>
              <a:rPr lang="en-US" altLang="zh-CN" dirty="0"/>
              <a:t>seq</a:t>
            </a:r>
            <a:r>
              <a:rPr lang="zh-CN" altLang="en-US" dirty="0"/>
              <a:t> 更长，精度更高</a:t>
            </a:r>
            <a:endParaRPr lang="en-US" altLang="zh-CN" dirty="0"/>
          </a:p>
          <a:p>
            <a:r>
              <a:rPr lang="zh-CN" altLang="en-US" dirty="0"/>
              <a:t>推理价格下降国外已经成为趋势，国内降价晚于国外</a:t>
            </a:r>
            <a:endParaRPr lang="en-US" altLang="zh-CN" dirty="0"/>
          </a:p>
          <a:p>
            <a:r>
              <a:rPr lang="zh-CN" altLang="en-US" dirty="0"/>
              <a:t>但是国内降价幅度大，引起行业地震</a:t>
            </a:r>
          </a:p>
        </p:txBody>
      </p:sp>
      <p:pic>
        <p:nvPicPr>
          <p:cNvPr id="1026" name="Picture 2" descr="OpenAI首届开发者大会：模型降价一半，GPT应用商店也要来了">
            <a:extLst>
              <a:ext uri="{FF2B5EF4-FFF2-40B4-BE49-F238E27FC236}">
                <a16:creationId xmlns:a16="http://schemas.microsoft.com/office/drawing/2014/main" id="{C29D139B-5C3C-65CB-F0AB-E902A83F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5" y="1360170"/>
            <a:ext cx="6476039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33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28903-9D8C-CB90-425B-E5A67C69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 对云厂商增长助力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CFEFDA-CC50-0EE6-0D11-2540D4181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8101" y="1360170"/>
            <a:ext cx="3669007" cy="4994910"/>
          </a:xfrm>
        </p:spPr>
        <p:txBody>
          <a:bodyPr/>
          <a:lstStyle/>
          <a:p>
            <a:r>
              <a:rPr lang="zh-CN" altLang="en-US" dirty="0"/>
              <a:t>国外云巨头加持</a:t>
            </a:r>
            <a:r>
              <a:rPr lang="en-US" altLang="zh-CN" dirty="0"/>
              <a:t> AI </a:t>
            </a:r>
            <a:r>
              <a:rPr lang="zh-CN" altLang="en-US" dirty="0"/>
              <a:t>后处于高增长，</a:t>
            </a:r>
            <a:r>
              <a:rPr lang="en-US" altLang="zh-CN" dirty="0"/>
              <a:t>AIGC </a:t>
            </a:r>
            <a:r>
              <a:rPr lang="zh-CN" altLang="en-US" dirty="0"/>
              <a:t>对云收入贡献比例稳步提升</a:t>
            </a:r>
            <a:endParaRPr lang="en-US" altLang="zh-CN" dirty="0"/>
          </a:p>
          <a:p>
            <a:r>
              <a:rPr lang="zh-CN" altLang="en-US" dirty="0"/>
              <a:t>国内云反而增速放缓，</a:t>
            </a:r>
            <a:r>
              <a:rPr lang="en-US" altLang="zh-CN" dirty="0"/>
              <a:t>AIGC</a:t>
            </a:r>
            <a:r>
              <a:rPr lang="zh-CN" altLang="en-US" dirty="0"/>
              <a:t> 对云厂商贡献减少</a:t>
            </a:r>
            <a:endParaRPr lang="en-US" altLang="zh-CN" dirty="0"/>
          </a:p>
          <a:p>
            <a:r>
              <a:rPr lang="zh-CN" altLang="en-US" dirty="0"/>
              <a:t>阿里云、腾讯云、百度云、字节火山云都推出对应大模型角逐，</a:t>
            </a:r>
            <a:r>
              <a:rPr lang="zh-CN" altLang="en-US" dirty="0">
                <a:solidFill>
                  <a:srgbClr val="C00000"/>
                </a:solidFill>
              </a:rPr>
              <a:t>华为云？</a:t>
            </a:r>
          </a:p>
        </p:txBody>
      </p:sp>
      <p:pic>
        <p:nvPicPr>
          <p:cNvPr id="2050" name="Picture 2" descr="Microsoft Azure revenue up 30%, with help from AI, as tech giant beats  overall expectations – GeekWire">
            <a:extLst>
              <a:ext uri="{FF2B5EF4-FFF2-40B4-BE49-F238E27FC236}">
                <a16:creationId xmlns:a16="http://schemas.microsoft.com/office/drawing/2014/main" id="{133827E6-2D0F-791B-FE3B-1A7F9F91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360170"/>
            <a:ext cx="6976736" cy="5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55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684ABC-0931-9660-ECFB-47C7F68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价格持续下跌需要爆款应用</a:t>
            </a:r>
          </a:p>
        </p:txBody>
      </p:sp>
      <p:pic>
        <p:nvPicPr>
          <p:cNvPr id="3074" name="Picture 2" descr="BREAKING: ChatGPT 2x's daily visits to 100M after GPT-4o launch">
            <a:extLst>
              <a:ext uri="{FF2B5EF4-FFF2-40B4-BE49-F238E27FC236}">
                <a16:creationId xmlns:a16="http://schemas.microsoft.com/office/drawing/2014/main" id="{87917288-D833-96A9-1F88-D65FE52C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451469"/>
            <a:ext cx="8891872" cy="493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A93F6199-E292-F188-4FAF-FD960D7E1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4651" y="1360170"/>
            <a:ext cx="8542457" cy="589190"/>
          </a:xfrm>
        </p:spPr>
        <p:txBody>
          <a:bodyPr/>
          <a:lstStyle/>
          <a:p>
            <a:pPr algn="r"/>
            <a:r>
              <a:rPr lang="zh-CN" altLang="en-US" dirty="0"/>
              <a:t>爆款应用撬动推理规模增长，</a:t>
            </a:r>
            <a:r>
              <a:rPr lang="en-US" altLang="zh-CN" dirty="0"/>
              <a:t>GPT4-o </a:t>
            </a:r>
            <a:r>
              <a:rPr lang="zh-CN" altLang="en-US" dirty="0"/>
              <a:t>发布后 </a:t>
            </a:r>
            <a:r>
              <a:rPr lang="en-US" altLang="zh-CN" dirty="0"/>
              <a:t>OpenAI</a:t>
            </a:r>
            <a:r>
              <a:rPr lang="zh-CN" altLang="en-US" dirty="0"/>
              <a:t> 访问量激增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9219476-D301-6796-7564-71C84397A3FB}"/>
              </a:ext>
            </a:extLst>
          </p:cNvPr>
          <p:cNvCxnSpPr/>
          <p:nvPr/>
        </p:nvCxnSpPr>
        <p:spPr>
          <a:xfrm flipV="1">
            <a:off x="1899138" y="3647552"/>
            <a:ext cx="1889091" cy="16680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5AECA69-F5EF-DB36-3E67-A8FC6A868278}"/>
              </a:ext>
            </a:extLst>
          </p:cNvPr>
          <p:cNvCxnSpPr>
            <a:cxnSpLocks/>
          </p:cNvCxnSpPr>
          <p:nvPr/>
        </p:nvCxnSpPr>
        <p:spPr>
          <a:xfrm>
            <a:off x="3940629" y="3799952"/>
            <a:ext cx="49320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7A1B016-C93B-1DFB-0F7C-E00477F870CC}"/>
              </a:ext>
            </a:extLst>
          </p:cNvPr>
          <p:cNvCxnSpPr>
            <a:cxnSpLocks/>
          </p:cNvCxnSpPr>
          <p:nvPr/>
        </p:nvCxnSpPr>
        <p:spPr>
          <a:xfrm flipV="1">
            <a:off x="9025095" y="2532185"/>
            <a:ext cx="259582" cy="13861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4">
            <a:extLst>
              <a:ext uri="{FF2B5EF4-FFF2-40B4-BE49-F238E27FC236}">
                <a16:creationId xmlns:a16="http://schemas.microsoft.com/office/drawing/2014/main" id="{25DAB341-B4C7-9C17-47C8-8C51FC0C235B}"/>
              </a:ext>
            </a:extLst>
          </p:cNvPr>
          <p:cNvSpPr txBox="1">
            <a:spLocks/>
          </p:cNvSpPr>
          <p:nvPr/>
        </p:nvSpPr>
        <p:spPr>
          <a:xfrm>
            <a:off x="1170804" y="5235714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ChatGPT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8" name="内容占位符 4">
            <a:extLst>
              <a:ext uri="{FF2B5EF4-FFF2-40B4-BE49-F238E27FC236}">
                <a16:creationId xmlns:a16="http://schemas.microsoft.com/office/drawing/2014/main" id="{839AF265-AB7C-4725-20B1-2538615E4FF0}"/>
              </a:ext>
            </a:extLst>
          </p:cNvPr>
          <p:cNvSpPr txBox="1">
            <a:spLocks/>
          </p:cNvSpPr>
          <p:nvPr/>
        </p:nvSpPr>
        <p:spPr>
          <a:xfrm>
            <a:off x="2508910" y="4250139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GPT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1176CDA7-1DC8-7DB4-83E3-1C259F5C37C0}"/>
              </a:ext>
            </a:extLst>
          </p:cNvPr>
          <p:cNvSpPr txBox="1">
            <a:spLocks/>
          </p:cNvSpPr>
          <p:nvPr/>
        </p:nvSpPr>
        <p:spPr>
          <a:xfrm>
            <a:off x="8971993" y="3746864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GPT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4o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424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对催生应用的商业思考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技术进步不是游戏规则改变主要原因，商业决策才是本次降价的根本原因</a:t>
            </a:r>
            <a:r>
              <a:rPr lang="zh-CN" altLang="en-US" sz="2000" b="0" i="0" dirty="0">
                <a:solidFill>
                  <a:srgbClr val="191B1F"/>
                </a:solidFill>
                <a:effectLst/>
              </a:rPr>
              <a:t>：</a:t>
            </a:r>
            <a:endParaRPr lang="en-US" altLang="zh-CN" sz="2400" dirty="0"/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美国云重回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20%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高增长，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AIGC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对营收贡献占比提升，国内云增速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&lt;10%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，希望降价提升营收；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在 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端投放 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ROI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越来越低，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Chat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Robot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形态弊端明显：无法下沉到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端规模化；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国内大模型应用投资规模落后美国，落地缺少行业突破，希望通过降价助推标杆应用爆发；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需要开发者去创造造应用、产品，然后帮助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L1/L2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厂商，去触达更多潜在需求用户；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1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百模大战对模型思考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年国内外开源闭源大爆发，开源 </a:t>
            </a:r>
            <a:r>
              <a:rPr lang="en-US" altLang="zh-CN" sz="2000" dirty="0">
                <a:solidFill>
                  <a:srgbClr val="FF0000"/>
                </a:solidFill>
              </a:rPr>
              <a:t>or</a:t>
            </a:r>
            <a:r>
              <a:rPr lang="zh-CN" altLang="en-US" sz="2000" dirty="0">
                <a:solidFill>
                  <a:srgbClr val="FF0000"/>
                </a:solidFill>
              </a:rPr>
              <a:t> 闭源之争：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大模型性能同质化严重，开源闭源都在对标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GPT4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等产品，精度在低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1~3%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徘徊；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开源大模型（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DeepSpeekV2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）赶超部分闭源，第二梯队倾向于开源模型减少试错成本；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降幅大模型参数规模集中在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~B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~10B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规模，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&gt;100B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以及万亿价格持平，卖家不可能亏太多；</a:t>
            </a:r>
          </a:p>
        </p:txBody>
      </p:sp>
    </p:spTree>
    <p:extLst>
      <p:ext uri="{BB962C8B-B14F-4D97-AF65-F5344CB8AC3E}">
        <p14:creationId xmlns:p14="http://schemas.microsoft.com/office/powerpoint/2010/main" val="357015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大模型和云上算力绑定会越来越深，推理算力会因为技术发展持续减少：</a:t>
            </a: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量化、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MOE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KVCache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等技术会让推理的成本持续下跌；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小规模大模型的出现，也让大模型产品矩阵更加丰富，可以提供不同价格组合；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推理营由单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token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价格和吞吐组成，随单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tokens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价格下降，吞吐将成为推理服务核心指标；</a:t>
            </a:r>
          </a:p>
        </p:txBody>
      </p:sp>
    </p:spTree>
    <p:extLst>
      <p:ext uri="{BB962C8B-B14F-4D97-AF65-F5344CB8AC3E}">
        <p14:creationId xmlns:p14="http://schemas.microsoft.com/office/powerpoint/2010/main" val="12308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小规模大模型将会下沉到更多推理芯片上：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推理极致性价比降加速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LO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行业厂商洗牌，百模大战已经进入下半场，可剩玩家不多；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推理芯片算力提供商不会像训练服务器剩下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NV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Ascend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，极致性价比之王将会诞生；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推理场景短期对很多厂商是机遇，也是死亡的角逐；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0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3134A-8E4B-45D5-77B0-FF0E4281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1680F-1FE1-C0E1-0A48-0B6E54251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6" y="1284513"/>
            <a:ext cx="11054379" cy="5007429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800" dirty="0"/>
              <a:t>对于普通开发者</a:t>
            </a:r>
            <a:r>
              <a:rPr lang="en-US" altLang="zh-CN" sz="1800" dirty="0"/>
              <a:t>/</a:t>
            </a:r>
            <a:r>
              <a:rPr lang="zh-CN" altLang="en-US" sz="1800" dirty="0"/>
              <a:t>用户，类似于 </a:t>
            </a:r>
            <a:r>
              <a:rPr lang="en-US" altLang="zh-CN" sz="1800" dirty="0"/>
              <a:t>2013</a:t>
            </a:r>
            <a:r>
              <a:rPr lang="zh-CN" altLang="en-US" sz="1800" dirty="0"/>
              <a:t>、</a:t>
            </a:r>
            <a:r>
              <a:rPr lang="en-US" altLang="zh-CN" sz="1800" dirty="0"/>
              <a:t>2014</a:t>
            </a:r>
            <a:r>
              <a:rPr lang="zh-CN" altLang="en-US" sz="1800" dirty="0"/>
              <a:t>年流量套餐时代，超出套餐外流量 </a:t>
            </a:r>
            <a:r>
              <a:rPr lang="en-US" altLang="zh-CN" sz="1800" dirty="0"/>
              <a:t>0.01</a:t>
            </a:r>
            <a:r>
              <a:rPr lang="zh-CN" altLang="en-US" sz="1800" dirty="0"/>
              <a:t>元</a:t>
            </a:r>
            <a:r>
              <a:rPr lang="en-US" altLang="zh-CN" sz="1800" dirty="0"/>
              <a:t>/</a:t>
            </a:r>
            <a:r>
              <a:rPr lang="en" altLang="zh-CN" sz="1800" dirty="0"/>
              <a:t>KB </a:t>
            </a:r>
            <a:r>
              <a:rPr lang="zh-CN" altLang="en-US" sz="1800" dirty="0"/>
              <a:t>，现今把大模型推理价格下调，对开发者</a:t>
            </a:r>
            <a:r>
              <a:rPr lang="en-US" altLang="zh-CN" sz="1800" dirty="0"/>
              <a:t>/</a:t>
            </a:r>
            <a:r>
              <a:rPr lang="zh-CN" altLang="en-US" sz="1800" dirty="0"/>
              <a:t>用户</a:t>
            </a:r>
            <a:r>
              <a:rPr lang="en-US" altLang="zh-CN" sz="1800" dirty="0"/>
              <a:t>/</a:t>
            </a:r>
            <a:r>
              <a:rPr lang="zh-CN" altLang="en-US" sz="1800" dirty="0"/>
              <a:t>消费者来说最好 </a:t>
            </a:r>
            <a:r>
              <a:rPr lang="en" altLang="zh-CN" sz="1800" dirty="0"/>
              <a:t>AI</a:t>
            </a:r>
            <a:r>
              <a:rPr lang="zh-CN" altLang="en-US" sz="1800" dirty="0"/>
              <a:t> 时代。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/>
              <a:t>对于</a:t>
            </a:r>
            <a:r>
              <a:rPr lang="en" altLang="zh-CN" sz="1800" dirty="0"/>
              <a:t>AI</a:t>
            </a:r>
            <a:r>
              <a:rPr lang="zh-CN" altLang="en-US" sz="1800" dirty="0"/>
              <a:t>公司</a:t>
            </a:r>
            <a:r>
              <a:rPr lang="en-US" altLang="zh-CN" sz="1800" dirty="0"/>
              <a:t>/</a:t>
            </a:r>
            <a:r>
              <a:rPr lang="zh-CN" altLang="en-US" sz="1800" dirty="0"/>
              <a:t>百模大战参战商，残酷的淘汰赛开始，没有庞大计算集群资源算力，没有雄厚资本支撑，生存更难。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原来昂贵、遥不可及的算力成本，降低到一种近乎于不要钱形态，对于这个社会、这个行业的冲击，会有多恐怖？</a:t>
            </a:r>
          </a:p>
        </p:txBody>
      </p:sp>
    </p:spTree>
    <p:extLst>
      <p:ext uri="{BB962C8B-B14F-4D97-AF65-F5344CB8AC3E}">
        <p14:creationId xmlns:p14="http://schemas.microsoft.com/office/powerpoint/2010/main" val="386770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2E59D-80FA-EFA0-9D21-32FA4530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如果你要创业？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37E18-0D8B-FE20-C559-4AE7E2DFE3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如果我要建一个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公司，叫什么名字好？</a:t>
            </a:r>
            <a:endParaRPr kumimoji="1"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D083DF-3FFB-4B97-B085-EC99A791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94" y="1065862"/>
            <a:ext cx="3317123" cy="53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2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2F900A-06E5-80DC-3234-FF000470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</a:t>
            </a:r>
            <a:r>
              <a:rPr lang="en-US" altLang="zh-CN" dirty="0"/>
              <a:t> API</a:t>
            </a:r>
            <a:r>
              <a:rPr lang="zh-CN" altLang="en-US" dirty="0"/>
              <a:t> 降价时间线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57808B-FDDA-68ED-7F1B-3978E9F2E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t="9721" b="47590"/>
          <a:stretch/>
        </p:blipFill>
        <p:spPr bwMode="auto">
          <a:xfrm>
            <a:off x="623635" y="1360169"/>
            <a:ext cx="4960820" cy="48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C827E5D-A153-FCF0-C058-0BAD5D723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52831" b="5327"/>
          <a:stretch/>
        </p:blipFill>
        <p:spPr bwMode="auto">
          <a:xfrm>
            <a:off x="6474691" y="1455725"/>
            <a:ext cx="5034443" cy="479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906216E-629C-28FD-BB18-77EF4C655787}"/>
              </a:ext>
            </a:extLst>
          </p:cNvPr>
          <p:cNvCxnSpPr>
            <a:cxnSpLocks/>
          </p:cNvCxnSpPr>
          <p:nvPr/>
        </p:nvCxnSpPr>
        <p:spPr>
          <a:xfrm>
            <a:off x="7752894" y="5720486"/>
            <a:ext cx="0" cy="693725"/>
          </a:xfrm>
          <a:prstGeom prst="straightConnector1">
            <a:avLst/>
          </a:prstGeom>
          <a:ln w="57150">
            <a:solidFill>
              <a:srgbClr val="1D1D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25169DBC-B2D8-79CD-9D96-95C4E96497F0}"/>
              </a:ext>
            </a:extLst>
          </p:cNvPr>
          <p:cNvCxnSpPr>
            <a:cxnSpLocks/>
          </p:cNvCxnSpPr>
          <p:nvPr/>
        </p:nvCxnSpPr>
        <p:spPr>
          <a:xfrm flipV="1">
            <a:off x="1828800" y="1455725"/>
            <a:ext cx="5924094" cy="4843861"/>
          </a:xfrm>
          <a:prstGeom prst="bentConnector3">
            <a:avLst>
              <a:gd name="adj1" fmla="val 69140"/>
            </a:avLst>
          </a:prstGeom>
          <a:ln w="50800">
            <a:solidFill>
              <a:srgbClr val="1D1D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77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DA5046-E2E5-A278-FA00-8ACF03E32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至暗时刻</a:t>
            </a: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838B3E53-32E0-897E-7FF6-037C3B620D45}"/>
              </a:ext>
            </a:extLst>
          </p:cNvPr>
          <p:cNvSpPr txBox="1">
            <a:spLocks/>
          </p:cNvSpPr>
          <p:nvPr/>
        </p:nvSpPr>
        <p:spPr>
          <a:xfrm>
            <a:off x="620485" y="692358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月之暗面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2D6A2088-2178-85DD-04C5-9F23B4F4C4A8}"/>
              </a:ext>
            </a:extLst>
          </p:cNvPr>
          <p:cNvSpPr txBox="1">
            <a:spLocks/>
          </p:cNvSpPr>
          <p:nvPr/>
        </p:nvSpPr>
        <p:spPr>
          <a:xfrm>
            <a:off x="5905500" y="4471307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阶跃星辰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4D85F49-C2F6-B499-4DD3-E3716A53143D}"/>
              </a:ext>
            </a:extLst>
          </p:cNvPr>
          <p:cNvSpPr txBox="1">
            <a:spLocks/>
          </p:cNvSpPr>
          <p:nvPr/>
        </p:nvSpPr>
        <p:spPr>
          <a:xfrm>
            <a:off x="481757" y="3992023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无线光年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20BD5D6B-24C7-B28C-BE01-E10E4C4B0C5B}"/>
              </a:ext>
            </a:extLst>
          </p:cNvPr>
          <p:cNvSpPr txBox="1">
            <a:spLocks/>
          </p:cNvSpPr>
          <p:nvPr/>
        </p:nvSpPr>
        <p:spPr>
          <a:xfrm>
            <a:off x="6915150" y="1304769"/>
            <a:ext cx="520718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无问苍穹</a:t>
            </a:r>
          </a:p>
        </p:txBody>
      </p:sp>
    </p:spTree>
    <p:extLst>
      <p:ext uri="{BB962C8B-B14F-4D97-AF65-F5344CB8AC3E}">
        <p14:creationId xmlns:p14="http://schemas.microsoft.com/office/powerpoint/2010/main" val="59472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ADDC010-C2EA-FD8F-E379-D984D63B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参考引用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1F5588-34D0-5834-BF17-731DBE62C4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https://cameronrwolfe.substack.com/p/language-model-training-and-inference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https://cameronrwolfe.substack.com/p/decoder-only-transformers-the-workhorse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https://towardsdatascience.com/transformers-explained-visually-part-2-how-it-works-step-by-step-b49fa4a64f34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https://cloud.tencent.com/developer/article/2327739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63D022-9554-A7B0-B378-B789EC61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月份大模型价格战 </a:t>
            </a:r>
            <a:r>
              <a:rPr lang="en-US" altLang="zh-CN" dirty="0"/>
              <a:t>TimeLine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82FD5B3-51A9-705E-A623-ACF0FA12A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565" y="3726268"/>
            <a:ext cx="2016024" cy="143810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1200" dirty="0" err="1"/>
              <a:t>DeepSpeek</a:t>
            </a:r>
            <a:r>
              <a:rPr lang="zh-CN" altLang="en-US" sz="1200" dirty="0"/>
              <a:t> </a:t>
            </a:r>
            <a:r>
              <a:rPr lang="en-US" altLang="zh-CN" sz="1200" dirty="0"/>
              <a:t>V2</a:t>
            </a:r>
            <a:r>
              <a:rPr lang="zh-CN" altLang="en-US" sz="1200" dirty="0"/>
              <a:t> </a:t>
            </a:r>
            <a:r>
              <a:rPr lang="en-US" altLang="zh-CN" sz="1200" dirty="0"/>
              <a:t>236B</a:t>
            </a:r>
            <a:r>
              <a:rPr lang="zh-CN" altLang="en-US" sz="1200" dirty="0"/>
              <a:t>开源</a:t>
            </a:r>
            <a:endParaRPr lang="en-US" altLang="zh-CN" sz="1200" dirty="0"/>
          </a:p>
          <a:p>
            <a:pPr>
              <a:spcAft>
                <a:spcPts val="0"/>
              </a:spcAft>
            </a:pPr>
            <a:r>
              <a:rPr lang="zh-CN" altLang="en-US" sz="1200" dirty="0"/>
              <a:t>输入￥</a:t>
            </a:r>
            <a:r>
              <a:rPr lang="en-US" altLang="zh-CN" sz="1200" dirty="0"/>
              <a:t>0.001/k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  <a:p>
            <a:pPr>
              <a:spcAft>
                <a:spcPts val="0"/>
              </a:spcAft>
            </a:pPr>
            <a:r>
              <a:rPr lang="zh-CN" altLang="en-US" sz="1200" dirty="0"/>
              <a:t>输出￥</a:t>
            </a:r>
            <a:r>
              <a:rPr lang="en-US" altLang="zh-CN" sz="1200" dirty="0"/>
              <a:t>0.002/k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580435BB-7CDA-8A8C-DA9A-4DF2E3D4B92E}"/>
              </a:ext>
            </a:extLst>
          </p:cNvPr>
          <p:cNvSpPr/>
          <p:nvPr/>
        </p:nvSpPr>
        <p:spPr>
          <a:xfrm>
            <a:off x="683357" y="1916236"/>
            <a:ext cx="10830047" cy="1692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7C2D33-FBED-956D-94E5-BB3589C0DBD5}"/>
              </a:ext>
            </a:extLst>
          </p:cNvPr>
          <p:cNvSpPr/>
          <p:nvPr/>
        </p:nvSpPr>
        <p:spPr>
          <a:xfrm>
            <a:off x="1713997" y="1876417"/>
            <a:ext cx="241161" cy="2489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2491BD-A885-750A-4E02-4C78F16D9D52}"/>
              </a:ext>
            </a:extLst>
          </p:cNvPr>
          <p:cNvSpPr/>
          <p:nvPr/>
        </p:nvSpPr>
        <p:spPr>
          <a:xfrm>
            <a:off x="3887492" y="1876417"/>
            <a:ext cx="241161" cy="24891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B510B54-3C2E-7D8A-6604-80DD6EA6CCC7}"/>
              </a:ext>
            </a:extLst>
          </p:cNvPr>
          <p:cNvSpPr/>
          <p:nvPr/>
        </p:nvSpPr>
        <p:spPr>
          <a:xfrm>
            <a:off x="6033590" y="1876417"/>
            <a:ext cx="241161" cy="2489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05A2245-9B61-0B2C-0403-4208868492B6}"/>
              </a:ext>
            </a:extLst>
          </p:cNvPr>
          <p:cNvSpPr/>
          <p:nvPr/>
        </p:nvSpPr>
        <p:spPr>
          <a:xfrm>
            <a:off x="8232288" y="1876417"/>
            <a:ext cx="241161" cy="2489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FCE550B-D850-4D21-DB8A-6999C568AFF7}"/>
              </a:ext>
            </a:extLst>
          </p:cNvPr>
          <p:cNvSpPr/>
          <p:nvPr/>
        </p:nvSpPr>
        <p:spPr>
          <a:xfrm>
            <a:off x="10303971" y="1876417"/>
            <a:ext cx="241161" cy="24891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B551A7-468F-28A9-49F5-21A5312D09A0}"/>
              </a:ext>
            </a:extLst>
          </p:cNvPr>
          <p:cNvSpPr txBox="1"/>
          <p:nvPr/>
        </p:nvSpPr>
        <p:spPr>
          <a:xfrm>
            <a:off x="1224140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05.06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F518F5-9E4E-1E11-F5FC-86365C824B2F}"/>
              </a:ext>
            </a:extLst>
          </p:cNvPr>
          <p:cNvSpPr txBox="1"/>
          <p:nvPr/>
        </p:nvSpPr>
        <p:spPr>
          <a:xfrm>
            <a:off x="3397635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05.15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A3F630-4DFA-B1AD-D722-D616F68829CE}"/>
              </a:ext>
            </a:extLst>
          </p:cNvPr>
          <p:cNvSpPr txBox="1"/>
          <p:nvPr/>
        </p:nvSpPr>
        <p:spPr>
          <a:xfrm>
            <a:off x="5543733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05.21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FA217B-2376-9BFE-E1BC-7B428F2DFC87}"/>
              </a:ext>
            </a:extLst>
          </p:cNvPr>
          <p:cNvSpPr txBox="1"/>
          <p:nvPr/>
        </p:nvSpPr>
        <p:spPr>
          <a:xfrm>
            <a:off x="7742431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05.21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E73B2E-27BD-10B5-EDBC-07D7A844FDA7}"/>
              </a:ext>
            </a:extLst>
          </p:cNvPr>
          <p:cNvSpPr txBox="1"/>
          <p:nvPr/>
        </p:nvSpPr>
        <p:spPr>
          <a:xfrm>
            <a:off x="9814114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05.22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1" name="内容占位符 4">
            <a:extLst>
              <a:ext uri="{FF2B5EF4-FFF2-40B4-BE49-F238E27FC236}">
                <a16:creationId xmlns:a16="http://schemas.microsoft.com/office/drawing/2014/main" id="{832F2FF8-138E-15E1-2F08-92AA72901848}"/>
              </a:ext>
            </a:extLst>
          </p:cNvPr>
          <p:cNvSpPr txBox="1">
            <a:spLocks/>
          </p:cNvSpPr>
          <p:nvPr/>
        </p:nvSpPr>
        <p:spPr>
          <a:xfrm>
            <a:off x="978797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幻方量化</a:t>
            </a:r>
            <a:endParaRPr lang="en-US" sz="1400" b="1" dirty="0"/>
          </a:p>
        </p:txBody>
      </p:sp>
      <p:sp>
        <p:nvSpPr>
          <p:cNvPr id="22" name="内容占位符 4">
            <a:extLst>
              <a:ext uri="{FF2B5EF4-FFF2-40B4-BE49-F238E27FC236}">
                <a16:creationId xmlns:a16="http://schemas.microsoft.com/office/drawing/2014/main" id="{DC72CAD4-29A9-8AFF-266A-C282A0332CE4}"/>
              </a:ext>
            </a:extLst>
          </p:cNvPr>
          <p:cNvSpPr txBox="1">
            <a:spLocks/>
          </p:cNvSpPr>
          <p:nvPr/>
        </p:nvSpPr>
        <p:spPr>
          <a:xfrm>
            <a:off x="3177495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字节</a:t>
            </a:r>
            <a:endParaRPr lang="en-US" sz="1400" b="1" dirty="0"/>
          </a:p>
        </p:txBody>
      </p: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BCB691F4-26F7-7993-1256-25B9978333D4}"/>
              </a:ext>
            </a:extLst>
          </p:cNvPr>
          <p:cNvSpPr txBox="1">
            <a:spLocks/>
          </p:cNvSpPr>
          <p:nvPr/>
        </p:nvSpPr>
        <p:spPr>
          <a:xfrm>
            <a:off x="5323593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阿里</a:t>
            </a:r>
            <a:endParaRPr lang="en-US" sz="1400" b="1" dirty="0"/>
          </a:p>
        </p:txBody>
      </p:sp>
      <p:sp>
        <p:nvSpPr>
          <p:cNvPr id="24" name="内容占位符 4">
            <a:extLst>
              <a:ext uri="{FF2B5EF4-FFF2-40B4-BE49-F238E27FC236}">
                <a16:creationId xmlns:a16="http://schemas.microsoft.com/office/drawing/2014/main" id="{229240D3-518E-F3CD-7468-3CEE1076E2F5}"/>
              </a:ext>
            </a:extLst>
          </p:cNvPr>
          <p:cNvSpPr txBox="1">
            <a:spLocks/>
          </p:cNvSpPr>
          <p:nvPr/>
        </p:nvSpPr>
        <p:spPr>
          <a:xfrm>
            <a:off x="7522291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百度</a:t>
            </a:r>
            <a:endParaRPr lang="en-US" sz="1400" b="1" dirty="0"/>
          </a:p>
        </p:txBody>
      </p:sp>
      <p:sp>
        <p:nvSpPr>
          <p:cNvPr id="25" name="内容占位符 4">
            <a:extLst>
              <a:ext uri="{FF2B5EF4-FFF2-40B4-BE49-F238E27FC236}">
                <a16:creationId xmlns:a16="http://schemas.microsoft.com/office/drawing/2014/main" id="{B2B9008E-8119-646A-E69D-C73C6321BD9E}"/>
              </a:ext>
            </a:extLst>
          </p:cNvPr>
          <p:cNvSpPr txBox="1">
            <a:spLocks/>
          </p:cNvSpPr>
          <p:nvPr/>
        </p:nvSpPr>
        <p:spPr>
          <a:xfrm>
            <a:off x="9593974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腾讯</a:t>
            </a:r>
            <a:endParaRPr lang="en-US" sz="1400" b="1" dirty="0"/>
          </a:p>
        </p:txBody>
      </p:sp>
      <p:sp>
        <p:nvSpPr>
          <p:cNvPr id="27" name="内容占位符 4">
            <a:extLst>
              <a:ext uri="{FF2B5EF4-FFF2-40B4-BE49-F238E27FC236}">
                <a16:creationId xmlns:a16="http://schemas.microsoft.com/office/drawing/2014/main" id="{9A078CBC-2B2B-5875-BBEF-0AF090C4339B}"/>
              </a:ext>
            </a:extLst>
          </p:cNvPr>
          <p:cNvSpPr txBox="1">
            <a:spLocks/>
          </p:cNvSpPr>
          <p:nvPr/>
        </p:nvSpPr>
        <p:spPr>
          <a:xfrm>
            <a:off x="3000060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豆包 </a:t>
            </a:r>
            <a:r>
              <a:rPr lang="en-US" altLang="zh-CN" sz="1200" dirty="0"/>
              <a:t>128K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 </a:t>
            </a:r>
            <a:r>
              <a:rPr lang="zh-CN" altLang="en-US" sz="1200" dirty="0"/>
              <a:t>输入 ￥</a:t>
            </a:r>
            <a:r>
              <a:rPr lang="en-US" altLang="zh-CN" sz="1200" dirty="0"/>
              <a:t>0.005/k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  <a:p>
            <a:pPr>
              <a:spcAft>
                <a:spcPts val="0"/>
              </a:spcAft>
            </a:pPr>
            <a:r>
              <a:rPr lang="zh-CN" altLang="en-US" sz="1200" dirty="0"/>
              <a:t>输出 ￥</a:t>
            </a:r>
            <a:r>
              <a:rPr lang="en-US" altLang="zh-CN" sz="1200" dirty="0"/>
              <a:t>0.009/k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</p:txBody>
      </p:sp>
      <p:sp>
        <p:nvSpPr>
          <p:cNvPr id="28" name="内容占位符 4">
            <a:extLst>
              <a:ext uri="{FF2B5EF4-FFF2-40B4-BE49-F238E27FC236}">
                <a16:creationId xmlns:a16="http://schemas.microsoft.com/office/drawing/2014/main" id="{B740255A-177A-A5EE-5070-BD3DA72CB1D2}"/>
              </a:ext>
            </a:extLst>
          </p:cNvPr>
          <p:cNvSpPr txBox="1">
            <a:spLocks/>
          </p:cNvSpPr>
          <p:nvPr/>
        </p:nvSpPr>
        <p:spPr>
          <a:xfrm>
            <a:off x="5146158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Qwen-Trubo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0.002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0.006</a:t>
            </a:r>
          </a:p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-Plus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0.004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0.012</a:t>
            </a:r>
          </a:p>
        </p:txBody>
      </p:sp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12644CD7-196F-2BFF-2EBD-38C23F2D623B}"/>
              </a:ext>
            </a:extLst>
          </p:cNvPr>
          <p:cNvSpPr txBox="1">
            <a:spLocks/>
          </p:cNvSpPr>
          <p:nvPr/>
        </p:nvSpPr>
        <p:spPr>
          <a:xfrm>
            <a:off x="7344856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3.5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0.012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0.012</a:t>
            </a:r>
            <a:r>
              <a:rPr lang="zh-CN" altLang="en-US" sz="1200" dirty="0"/>
              <a:t> </a:t>
            </a:r>
            <a:r>
              <a:rPr lang="en-US" altLang="zh-CN" sz="1200" dirty="0"/>
              <a:t>or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6 </a:t>
            </a:r>
            <a:r>
              <a:rPr lang="zh-CN" altLang="en-US" sz="1200" dirty="0"/>
              <a:t>个月会员 ￥</a:t>
            </a:r>
            <a:r>
              <a:rPr lang="en-US" altLang="zh-CN" sz="1200" dirty="0"/>
              <a:t>114(100B</a:t>
            </a:r>
            <a:r>
              <a:rPr lang="zh-CN" altLang="en-US" sz="1200" dirty="0"/>
              <a:t> </a:t>
            </a:r>
            <a:r>
              <a:rPr lang="en-US" altLang="zh-CN" sz="1200" dirty="0"/>
              <a:t>Tokens)</a:t>
            </a:r>
          </a:p>
        </p:txBody>
      </p:sp>
      <p:sp>
        <p:nvSpPr>
          <p:cNvPr id="30" name="内容占位符 4">
            <a:extLst>
              <a:ext uri="{FF2B5EF4-FFF2-40B4-BE49-F238E27FC236}">
                <a16:creationId xmlns:a16="http://schemas.microsoft.com/office/drawing/2014/main" id="{457A4AA6-8F89-14F5-320A-6BEB6FC51328}"/>
              </a:ext>
            </a:extLst>
          </p:cNvPr>
          <p:cNvSpPr txBox="1">
            <a:spLocks/>
          </p:cNvSpPr>
          <p:nvPr/>
        </p:nvSpPr>
        <p:spPr>
          <a:xfrm>
            <a:off x="9416539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</a:t>
            </a:r>
            <a:r>
              <a:rPr lang="en-US" altLang="zh-CN" sz="1200" dirty="0"/>
              <a:t>-std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0.0045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0.005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 </a:t>
            </a:r>
            <a:r>
              <a:rPr lang="zh-CN" altLang="en-US" sz="1200" dirty="0"/>
              <a:t>混元</a:t>
            </a:r>
            <a:r>
              <a:rPr lang="en-US" altLang="zh-CN" sz="1200" dirty="0"/>
              <a:t>-std</a:t>
            </a:r>
            <a:r>
              <a:rPr lang="zh-CN" altLang="en-US" sz="1200" dirty="0"/>
              <a:t> </a:t>
            </a:r>
            <a:r>
              <a:rPr lang="en-US" altLang="zh-CN" sz="1200" dirty="0"/>
              <a:t>256K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0.015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0.06</a:t>
            </a:r>
          </a:p>
        </p:txBody>
      </p:sp>
      <p:sp>
        <p:nvSpPr>
          <p:cNvPr id="31" name="内容占位符 4">
            <a:extLst>
              <a:ext uri="{FF2B5EF4-FFF2-40B4-BE49-F238E27FC236}">
                <a16:creationId xmlns:a16="http://schemas.microsoft.com/office/drawing/2014/main" id="{10A56C6F-EE43-5411-9180-1A7C36AC1F82}"/>
              </a:ext>
            </a:extLst>
          </p:cNvPr>
          <p:cNvSpPr txBox="1">
            <a:spLocks/>
          </p:cNvSpPr>
          <p:nvPr/>
        </p:nvSpPr>
        <p:spPr>
          <a:xfrm>
            <a:off x="5146158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-Max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0.04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0.12</a:t>
            </a:r>
          </a:p>
        </p:txBody>
      </p:sp>
      <p:sp>
        <p:nvSpPr>
          <p:cNvPr id="32" name="内容占位符 4">
            <a:extLst>
              <a:ext uri="{FF2B5EF4-FFF2-40B4-BE49-F238E27FC236}">
                <a16:creationId xmlns:a16="http://schemas.microsoft.com/office/drawing/2014/main" id="{DF38C547-2A00-7869-0906-0ADEB8E5B78A}"/>
              </a:ext>
            </a:extLst>
          </p:cNvPr>
          <p:cNvSpPr txBox="1">
            <a:spLocks/>
          </p:cNvSpPr>
          <p:nvPr/>
        </p:nvSpPr>
        <p:spPr>
          <a:xfrm>
            <a:off x="7344856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4</a:t>
            </a:r>
            <a:r>
              <a:rPr lang="zh-CN" altLang="en-US" sz="1200" dirty="0"/>
              <a:t>：输入￥</a:t>
            </a:r>
            <a:r>
              <a:rPr lang="en-US" altLang="zh-CN" sz="1200" dirty="0"/>
              <a:t>0.12</a:t>
            </a:r>
            <a:r>
              <a:rPr lang="zh-CN" altLang="en-US" sz="1200" dirty="0"/>
              <a:t>， 输出 ￥</a:t>
            </a:r>
            <a:r>
              <a:rPr lang="en-US" altLang="zh-CN" sz="1200" dirty="0"/>
              <a:t>0.12</a:t>
            </a:r>
            <a:r>
              <a:rPr lang="zh-CN" altLang="en-US" sz="1200" dirty="0"/>
              <a:t> </a:t>
            </a:r>
            <a:r>
              <a:rPr lang="en-US" altLang="zh-CN" sz="1200" dirty="0"/>
              <a:t>or</a:t>
            </a:r>
            <a:r>
              <a:rPr lang="zh-CN" altLang="en-US" sz="1200" dirty="0"/>
              <a:t> </a:t>
            </a:r>
            <a:r>
              <a:rPr lang="en-US" altLang="zh-CN" sz="1200" dirty="0"/>
              <a:t>1 </a:t>
            </a:r>
            <a:r>
              <a:rPr lang="zh-CN" altLang="en-US" sz="1200" dirty="0"/>
              <a:t>个月会员 </a:t>
            </a:r>
            <a:r>
              <a:rPr lang="en-US" altLang="zh-CN" sz="1200" dirty="0"/>
              <a:t>49.9</a:t>
            </a:r>
          </a:p>
        </p:txBody>
      </p:sp>
      <p:sp>
        <p:nvSpPr>
          <p:cNvPr id="33" name="内容占位符 4">
            <a:extLst>
              <a:ext uri="{FF2B5EF4-FFF2-40B4-BE49-F238E27FC236}">
                <a16:creationId xmlns:a16="http://schemas.microsoft.com/office/drawing/2014/main" id="{E58A8DE3-5D5C-CAE8-E351-A6CBA3E050D0}"/>
              </a:ext>
            </a:extLst>
          </p:cNvPr>
          <p:cNvSpPr txBox="1">
            <a:spLocks/>
          </p:cNvSpPr>
          <p:nvPr/>
        </p:nvSpPr>
        <p:spPr>
          <a:xfrm>
            <a:off x="9416539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 </a:t>
            </a:r>
            <a:r>
              <a:rPr lang="en-US" altLang="zh-CN" sz="1200" dirty="0"/>
              <a:t>Pro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0.03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0.1</a:t>
            </a:r>
          </a:p>
        </p:txBody>
      </p:sp>
      <p:sp>
        <p:nvSpPr>
          <p:cNvPr id="34" name="内容占位符 4">
            <a:extLst>
              <a:ext uri="{FF2B5EF4-FFF2-40B4-BE49-F238E27FC236}">
                <a16:creationId xmlns:a16="http://schemas.microsoft.com/office/drawing/2014/main" id="{1EA1836F-0D7A-7E20-5452-DC541E7F0E76}"/>
              </a:ext>
            </a:extLst>
          </p:cNvPr>
          <p:cNvSpPr txBox="1">
            <a:spLocks/>
          </p:cNvSpPr>
          <p:nvPr/>
        </p:nvSpPr>
        <p:spPr>
          <a:xfrm>
            <a:off x="9416539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</a:t>
            </a:r>
            <a:r>
              <a:rPr lang="en-US" altLang="zh-CN" sz="1200" dirty="0"/>
              <a:t> Lite</a:t>
            </a:r>
            <a:r>
              <a:rPr lang="zh-CN" altLang="en-US" sz="1200" dirty="0"/>
              <a:t>：免费</a:t>
            </a:r>
            <a:endParaRPr lang="en-US" altLang="zh-CN" sz="1200" dirty="0"/>
          </a:p>
        </p:txBody>
      </p:sp>
      <p:sp>
        <p:nvSpPr>
          <p:cNvPr id="35" name="内容占位符 4">
            <a:extLst>
              <a:ext uri="{FF2B5EF4-FFF2-40B4-BE49-F238E27FC236}">
                <a16:creationId xmlns:a16="http://schemas.microsoft.com/office/drawing/2014/main" id="{6B062121-D1EF-C7C2-0D2D-4FB13422F3EF}"/>
              </a:ext>
            </a:extLst>
          </p:cNvPr>
          <p:cNvSpPr txBox="1">
            <a:spLocks/>
          </p:cNvSpPr>
          <p:nvPr/>
        </p:nvSpPr>
        <p:spPr>
          <a:xfrm>
            <a:off x="7344856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Lite/Ernie</a:t>
            </a:r>
            <a:r>
              <a:rPr lang="zh-CN" altLang="en-US" sz="1200" dirty="0"/>
              <a:t> </a:t>
            </a:r>
            <a:r>
              <a:rPr lang="en-US" altLang="zh-CN" sz="1200" dirty="0"/>
              <a:t>Speed</a:t>
            </a:r>
            <a:r>
              <a:rPr lang="zh-CN" altLang="en-US" sz="1200" dirty="0"/>
              <a:t>：免费</a:t>
            </a:r>
            <a:endParaRPr lang="en-US" altLang="zh-CN" sz="1200" dirty="0"/>
          </a:p>
        </p:txBody>
      </p:sp>
      <p:sp>
        <p:nvSpPr>
          <p:cNvPr id="36" name="内容占位符 4">
            <a:extLst>
              <a:ext uri="{FF2B5EF4-FFF2-40B4-BE49-F238E27FC236}">
                <a16:creationId xmlns:a16="http://schemas.microsoft.com/office/drawing/2014/main" id="{D7C94D3F-A980-AAD4-B612-BFF196F522B4}"/>
              </a:ext>
            </a:extLst>
          </p:cNvPr>
          <p:cNvSpPr txBox="1">
            <a:spLocks/>
          </p:cNvSpPr>
          <p:nvPr/>
        </p:nvSpPr>
        <p:spPr>
          <a:xfrm>
            <a:off x="5146158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-long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0.0005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0.002</a:t>
            </a:r>
          </a:p>
        </p:txBody>
      </p: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23CC463C-0495-349B-F0EB-9C8EC296E355}"/>
              </a:ext>
            </a:extLst>
          </p:cNvPr>
          <p:cNvSpPr txBox="1">
            <a:spLocks/>
          </p:cNvSpPr>
          <p:nvPr/>
        </p:nvSpPr>
        <p:spPr>
          <a:xfrm>
            <a:off x="3000060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豆包 </a:t>
            </a:r>
            <a:r>
              <a:rPr lang="en-US" altLang="zh-CN" sz="1200" dirty="0"/>
              <a:t>Lite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0.0008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0.001</a:t>
            </a: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771FD817-F222-00EA-1B78-309B02BA4711}"/>
              </a:ext>
            </a:extLst>
          </p:cNvPr>
          <p:cNvCxnSpPr>
            <a:cxnSpLocks/>
          </p:cNvCxnSpPr>
          <p:nvPr/>
        </p:nvCxnSpPr>
        <p:spPr>
          <a:xfrm>
            <a:off x="826565" y="3575222"/>
            <a:ext cx="1068683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83838861-5574-5683-CCAB-9DF9C53081F4}"/>
              </a:ext>
            </a:extLst>
          </p:cNvPr>
          <p:cNvCxnSpPr>
            <a:cxnSpLocks/>
          </p:cNvCxnSpPr>
          <p:nvPr/>
        </p:nvCxnSpPr>
        <p:spPr>
          <a:xfrm>
            <a:off x="826565" y="5166182"/>
            <a:ext cx="1068683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内容占位符 4">
            <a:extLst>
              <a:ext uri="{FF2B5EF4-FFF2-40B4-BE49-F238E27FC236}">
                <a16:creationId xmlns:a16="http://schemas.microsoft.com/office/drawing/2014/main" id="{B7EC2C82-1D6F-1626-60A5-13302F7E49A2}"/>
              </a:ext>
            </a:extLst>
          </p:cNvPr>
          <p:cNvSpPr txBox="1">
            <a:spLocks/>
          </p:cNvSpPr>
          <p:nvPr/>
        </p:nvSpPr>
        <p:spPr>
          <a:xfrm>
            <a:off x="170810" y="2822493"/>
            <a:ext cx="625313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十亿</a:t>
            </a:r>
          </a:p>
        </p:txBody>
      </p:sp>
      <p:sp>
        <p:nvSpPr>
          <p:cNvPr id="43" name="内容占位符 4">
            <a:extLst>
              <a:ext uri="{FF2B5EF4-FFF2-40B4-BE49-F238E27FC236}">
                <a16:creationId xmlns:a16="http://schemas.microsoft.com/office/drawing/2014/main" id="{EF9159A8-3FF0-B1CE-5E41-18BB193AE010}"/>
              </a:ext>
            </a:extLst>
          </p:cNvPr>
          <p:cNvSpPr txBox="1">
            <a:spLocks/>
          </p:cNvSpPr>
          <p:nvPr/>
        </p:nvSpPr>
        <p:spPr>
          <a:xfrm>
            <a:off x="128304" y="4030565"/>
            <a:ext cx="726990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百</a:t>
            </a:r>
            <a:r>
              <a:rPr lang="en-US" altLang="zh-CN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亿</a:t>
            </a:r>
          </a:p>
        </p:txBody>
      </p:sp>
      <p:sp>
        <p:nvSpPr>
          <p:cNvPr id="44" name="内容占位符 4">
            <a:extLst>
              <a:ext uri="{FF2B5EF4-FFF2-40B4-BE49-F238E27FC236}">
                <a16:creationId xmlns:a16="http://schemas.microsoft.com/office/drawing/2014/main" id="{456B35FD-AAF1-FF49-52B0-37E9132DDD4D}"/>
              </a:ext>
            </a:extLst>
          </p:cNvPr>
          <p:cNvSpPr txBox="1">
            <a:spLocks/>
          </p:cNvSpPr>
          <p:nvPr/>
        </p:nvSpPr>
        <p:spPr>
          <a:xfrm>
            <a:off x="170810" y="5567530"/>
            <a:ext cx="726990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千</a:t>
            </a:r>
            <a:r>
              <a:rPr lang="en-US" altLang="zh-CN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218538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第一波降价：以分￥</a:t>
            </a:r>
            <a:r>
              <a:rPr lang="en-US" altLang="zh-CN" dirty="0"/>
              <a:t>0.0X</a:t>
            </a:r>
            <a:r>
              <a:rPr lang="zh-CN" altLang="en-US" dirty="0"/>
              <a:t> 计价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月</a:t>
            </a:r>
            <a:r>
              <a:rPr lang="en-US" altLang="zh-CN" sz="1800" dirty="0"/>
              <a:t>6</a:t>
            </a:r>
            <a:r>
              <a:rPr lang="zh-CN" altLang="en-US" sz="1800" dirty="0"/>
              <a:t>日，幻方量化宣布旗下深度求索（</a:t>
            </a:r>
            <a:r>
              <a:rPr lang="en" altLang="zh-CN" sz="1800" dirty="0"/>
              <a:t>DeepSeek</a:t>
            </a:r>
            <a:r>
              <a:rPr lang="zh-CN" altLang="en" sz="1800" dirty="0"/>
              <a:t>）</a:t>
            </a:r>
            <a:r>
              <a:rPr lang="zh-CN" altLang="en-US" sz="1800" dirty="0"/>
              <a:t>正式开源第二代 </a:t>
            </a:r>
            <a:r>
              <a:rPr lang="en" altLang="zh-CN" sz="1800" dirty="0"/>
              <a:t>MoE</a:t>
            </a:r>
            <a:r>
              <a:rPr lang="zh-CN" altLang="en-US" sz="1800" dirty="0"/>
              <a:t> </a:t>
            </a:r>
            <a:r>
              <a:rPr lang="en" altLang="zh-CN" sz="1800" dirty="0"/>
              <a:t>DeepSeek-V2</a:t>
            </a:r>
            <a:r>
              <a:rPr lang="zh-CN" altLang="en" sz="1800" dirty="0"/>
              <a:t>，</a:t>
            </a:r>
            <a:r>
              <a:rPr lang="en-US" altLang="zh-CN" sz="1800" dirty="0"/>
              <a:t>API</a:t>
            </a:r>
            <a:r>
              <a:rPr lang="zh-CN" altLang="en-US" sz="1800" dirty="0"/>
              <a:t> 输入 </a:t>
            </a:r>
            <a:r>
              <a:rPr lang="en-US" altLang="zh-CN" sz="1800" dirty="0"/>
              <a:t>0.01</a:t>
            </a:r>
            <a:r>
              <a:rPr lang="zh-CN" altLang="en-US" sz="1800" dirty="0"/>
              <a:t>元</a:t>
            </a:r>
            <a:r>
              <a:rPr lang="en-US" altLang="zh-CN" sz="1800" dirty="0"/>
              <a:t>/</a:t>
            </a:r>
            <a:r>
              <a:rPr lang="zh-CN" altLang="en-US" sz="1800" dirty="0"/>
              <a:t>万 </a:t>
            </a:r>
            <a:r>
              <a:rPr lang="en" altLang="zh-CN" sz="1800" dirty="0"/>
              <a:t>Tokens</a:t>
            </a:r>
            <a:r>
              <a:rPr lang="zh-CN" altLang="en" sz="1800" dirty="0"/>
              <a:t>、</a:t>
            </a:r>
            <a:r>
              <a:rPr lang="zh-CN" altLang="en-US" sz="1800" dirty="0"/>
              <a:t>输出 </a:t>
            </a:r>
            <a:r>
              <a:rPr lang="en-US" altLang="zh-CN" sz="1800" dirty="0"/>
              <a:t>0.02</a:t>
            </a:r>
            <a:r>
              <a:rPr lang="zh-CN" altLang="en-US" sz="1800" dirty="0"/>
              <a:t> 元</a:t>
            </a:r>
            <a:r>
              <a:rPr lang="en-US" altLang="zh-CN" sz="1800" dirty="0"/>
              <a:t>/</a:t>
            </a:r>
            <a:r>
              <a:rPr lang="zh-CN" altLang="en-US" sz="1800" dirty="0"/>
              <a:t>万 </a:t>
            </a:r>
            <a:r>
              <a:rPr lang="en" altLang="zh-CN" sz="1800" dirty="0"/>
              <a:t>Tokens</a:t>
            </a:r>
            <a:r>
              <a:rPr lang="zh-CN" altLang="en" sz="1800" dirty="0"/>
              <a:t>，</a:t>
            </a:r>
            <a:r>
              <a:rPr lang="en-US" altLang="zh-CN" sz="1800" dirty="0"/>
              <a:t>~</a:t>
            </a:r>
            <a:r>
              <a:rPr lang="en" altLang="zh-CN" sz="1800" dirty="0"/>
              <a:t>GPT-4-Turbo</a:t>
            </a:r>
            <a:r>
              <a:rPr lang="zh-CN" altLang="en-US" sz="1800" dirty="0"/>
              <a:t> </a:t>
            </a:r>
            <a:r>
              <a:rPr lang="en-US" altLang="zh-CN" sz="1800" dirty="0"/>
              <a:t>1/70</a:t>
            </a:r>
            <a:r>
              <a:rPr lang="zh-CN" altLang="en-US" sz="1800" dirty="0"/>
              <a:t>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E03544-2B19-BC2B-11F2-B0AEB193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27" y="2782204"/>
            <a:ext cx="6559155" cy="3363669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3B160F-AA91-642C-3771-F322EF60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816" y="2738212"/>
            <a:ext cx="2909937" cy="34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第一波降价：以分￥</a:t>
            </a:r>
            <a:r>
              <a:rPr lang="en-US" altLang="zh-CN" dirty="0"/>
              <a:t>0.0X</a:t>
            </a:r>
            <a:r>
              <a:rPr lang="zh-CN" altLang="en-US" dirty="0"/>
              <a:t> 计价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月</a:t>
            </a:r>
            <a:r>
              <a:rPr lang="en-US" altLang="zh-CN" sz="1800" dirty="0"/>
              <a:t>11</a:t>
            </a:r>
            <a:r>
              <a:rPr lang="zh-CN" altLang="en-US" sz="1800" dirty="0"/>
              <a:t>日，智谱大模型跟进，官宣新价格：入门级产品</a:t>
            </a:r>
            <a:r>
              <a:rPr lang="en" altLang="zh-CN" sz="1800" dirty="0"/>
              <a:t>GLM-3 Turbo</a:t>
            </a:r>
            <a:r>
              <a:rPr lang="zh-CN" altLang="en-US" sz="1800" dirty="0"/>
              <a:t> </a:t>
            </a:r>
            <a:r>
              <a:rPr lang="en-US" altLang="zh-CN" sz="1800" dirty="0"/>
              <a:t>API</a:t>
            </a:r>
            <a:r>
              <a:rPr lang="zh-CN" altLang="en-US" sz="1800" dirty="0"/>
              <a:t> 从</a:t>
            </a:r>
            <a:r>
              <a:rPr lang="en-US" altLang="zh-CN" sz="1800" dirty="0"/>
              <a:t>0.05</a:t>
            </a:r>
            <a:r>
              <a:rPr lang="zh-CN" altLang="en-US" sz="1800" dirty="0"/>
              <a:t>元／万</a:t>
            </a:r>
            <a:r>
              <a:rPr lang="en" altLang="zh-CN" sz="1800" dirty="0"/>
              <a:t>Tokens</a:t>
            </a:r>
            <a:r>
              <a:rPr lang="zh-CN" altLang="en-US" sz="1800" dirty="0"/>
              <a:t>降至</a:t>
            </a:r>
            <a:r>
              <a:rPr lang="en-US" altLang="zh-CN" sz="1800" dirty="0"/>
              <a:t>0.01</a:t>
            </a:r>
            <a:r>
              <a:rPr lang="zh-CN" altLang="en-US" sz="1800" dirty="0"/>
              <a:t>元／万</a:t>
            </a:r>
            <a:r>
              <a:rPr lang="en" altLang="zh-CN" sz="1800" dirty="0"/>
              <a:t>Tokens</a:t>
            </a:r>
            <a:r>
              <a:rPr lang="zh-CN" altLang="en" sz="1800" dirty="0"/>
              <a:t>，</a:t>
            </a:r>
            <a:r>
              <a:rPr lang="zh-CN" altLang="en-US" sz="1800" dirty="0"/>
              <a:t>降幅达 </a:t>
            </a:r>
            <a:r>
              <a:rPr lang="en-US" altLang="zh-CN" sz="1800" dirty="0"/>
              <a:t>80%</a:t>
            </a:r>
            <a:r>
              <a:rPr lang="zh-CN" altLang="en-US" sz="1800" dirty="0"/>
              <a:t>；</a:t>
            </a:r>
          </a:p>
        </p:txBody>
      </p:sp>
      <p:pic>
        <p:nvPicPr>
          <p:cNvPr id="5122" name="Picture 2" descr="跟大厂拼价格到底！智谱AI 宣布模型全面降价，刘慈欣、AI 老罗线上“整活儿”_AI&amp;大模型_褚杏娟_InfoQ精选文章">
            <a:extLst>
              <a:ext uri="{FF2B5EF4-FFF2-40B4-BE49-F238E27FC236}">
                <a16:creationId xmlns:a16="http://schemas.microsoft.com/office/drawing/2014/main" id="{7BFAE6FF-1EC0-6874-39C4-DF7B65BB7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3" b="4615"/>
          <a:stretch/>
        </p:blipFill>
        <p:spPr bwMode="auto">
          <a:xfrm>
            <a:off x="1525161" y="2290118"/>
            <a:ext cx="9146440" cy="4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38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9C86F0-08B0-0DB9-7FAF-7773C35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66127-421C-4A79-0A9B-E0B67400FF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日，字节宣布豆包大模型正式开启对外服务，豆包通用大模型 </a:t>
            </a:r>
            <a:r>
              <a:rPr lang="en" altLang="zh-CN" dirty="0"/>
              <a:t>pro-32k</a:t>
            </a:r>
            <a:r>
              <a:rPr lang="zh-CN" altLang="en-US" dirty="0"/>
              <a:t> 企业市场推理输入价格仅为 </a:t>
            </a:r>
            <a:r>
              <a:rPr lang="en-US" altLang="zh-CN" dirty="0"/>
              <a:t>0.008</a:t>
            </a:r>
            <a:r>
              <a:rPr lang="zh-CN" altLang="en-US" dirty="0"/>
              <a:t> 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" dirty="0"/>
              <a:t>。</a:t>
            </a:r>
          </a:p>
        </p:txBody>
      </p:sp>
      <p:pic>
        <p:nvPicPr>
          <p:cNvPr id="6146" name="Picture 2" descr="价格战开卷！字节发布豆包大模型，比行业便宜99.3%">
            <a:extLst>
              <a:ext uri="{FF2B5EF4-FFF2-40B4-BE49-F238E27FC236}">
                <a16:creationId xmlns:a16="http://schemas.microsoft.com/office/drawing/2014/main" id="{B5083F28-ED4E-D36F-8E62-6FDACCE0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" y="2545492"/>
            <a:ext cx="5439225" cy="36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 C大模型，将是字节跳动新“王牌”？ - OFweek通信网">
            <a:extLst>
              <a:ext uri="{FF2B5EF4-FFF2-40B4-BE49-F238E27FC236}">
                <a16:creationId xmlns:a16="http://schemas.microsoft.com/office/drawing/2014/main" id="{69ED8A63-F0B3-6A74-265F-94455ECA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38" y="2545492"/>
            <a:ext cx="4889779" cy="36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6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41991</TotalTime>
  <Words>2175</Words>
  <Application>Microsoft Macintosh PowerPoint</Application>
  <PresentationFormat>自定义</PresentationFormat>
  <Paragraphs>180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52</vt:i4>
      </vt:variant>
    </vt:vector>
  </HeadingPairs>
  <TitlesOfParts>
    <vt:vector size="69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关于本内容</vt:lpstr>
      <vt:lpstr>PowerPoint 演示文稿</vt:lpstr>
      <vt:lpstr>大模型 API 降价时间线</vt:lpstr>
      <vt:lpstr>5 月份大模型价格战 TimeLine</vt:lpstr>
      <vt:lpstr>第一波降价：以分￥0.0X 计价</vt:lpstr>
      <vt:lpstr>第一波降价：以分￥0.0X 计价</vt:lpstr>
      <vt:lpstr>第二波降价：以厘 ￥0.00X 计价</vt:lpstr>
      <vt:lpstr>第二波降价：以厘 ￥0.00X 计价</vt:lpstr>
      <vt:lpstr>第二波降价：以厘 ￥0.00X 计价</vt:lpstr>
      <vt:lpstr>第三波降价：免费</vt:lpstr>
      <vt:lpstr>第三波降价：免费</vt:lpstr>
      <vt:lpstr>大模型价格一览</vt:lpstr>
      <vt:lpstr>大模型价格一览</vt:lpstr>
      <vt:lpstr>大模型客户增长</vt:lpstr>
      <vt:lpstr>PowerPoint 演示文稿</vt:lpstr>
      <vt:lpstr>Transformer: Masked Multi Head Attention</vt:lpstr>
      <vt:lpstr>Tokens 词元</vt:lpstr>
      <vt:lpstr>what is token?</vt:lpstr>
      <vt:lpstr>what is token?</vt:lpstr>
      <vt:lpstr>Token 形象化理解</vt:lpstr>
      <vt:lpstr>tokenization 的含义</vt:lpstr>
      <vt:lpstr>Tokenization 算法</vt:lpstr>
      <vt:lpstr>Tokenized in LLM</vt:lpstr>
      <vt:lpstr>Tokenized in LLM</vt:lpstr>
      <vt:lpstr>Tokenized in LLM</vt:lpstr>
      <vt:lpstr>Tokenized in MLM</vt:lpstr>
      <vt:lpstr>Tokenized in MLM</vt:lpstr>
      <vt:lpstr>PowerPoint 演示文稿</vt:lpstr>
      <vt:lpstr>降价技术分析</vt:lpstr>
      <vt:lpstr>Multi-Head Latent Attention（MLA）</vt:lpstr>
      <vt:lpstr>Multi-Head Latent Attention（MLA）</vt:lpstr>
      <vt:lpstr>Multi-Head Latent Attention（MLA）</vt:lpstr>
      <vt:lpstr>Multi-Head Latent Attention（MLA）</vt:lpstr>
      <vt:lpstr>Naive batching / static batching</vt:lpstr>
      <vt:lpstr>In-Flight Batching/Continuous Batching</vt:lpstr>
      <vt:lpstr>KV Cache</vt:lpstr>
      <vt:lpstr>PowerPoint 演示文稿</vt:lpstr>
      <vt:lpstr>本轮价格战思考</vt:lpstr>
      <vt:lpstr>降价潮跟随国外</vt:lpstr>
      <vt:lpstr>AIGC 对云厂商增长助力</vt:lpstr>
      <vt:lpstr>价格持续下跌需要爆款应用</vt:lpstr>
      <vt:lpstr>对催生应用的商业思考</vt:lpstr>
      <vt:lpstr>百模大战对模型思考</vt:lpstr>
      <vt:lpstr>对技术发展和计算思考</vt:lpstr>
      <vt:lpstr>对技术发展和计算思考</vt:lpstr>
      <vt:lpstr>对技术发展和计算思考</vt:lpstr>
      <vt:lpstr>如果你要创业？</vt:lpstr>
      <vt:lpstr>PowerPoint 演示文稿</vt:lpstr>
      <vt:lpstr>PowerPoint 演示文稿</vt:lpstr>
      <vt:lpstr>参考引用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11367</cp:revision>
  <cp:lastPrinted>2023-09-08T09:14:01Z</cp:lastPrinted>
  <dcterms:created xsi:type="dcterms:W3CDTF">2020-08-28T08:44:19Z</dcterms:created>
  <dcterms:modified xsi:type="dcterms:W3CDTF">2024-06-20T13:35:33Z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